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notesMasterIdLst>
    <p:notesMasterId r:id="rId14"/>
  </p:notesMasterIdLst>
  <p:sldIdLst>
    <p:sldId id="256" r:id="rId2"/>
    <p:sldId id="257" r:id="rId3"/>
    <p:sldId id="260" r:id="rId4"/>
    <p:sldId id="261" r:id="rId5"/>
    <p:sldId id="263" r:id="rId6"/>
    <p:sldId id="273" r:id="rId7"/>
    <p:sldId id="264" r:id="rId8"/>
    <p:sldId id="262" r:id="rId9"/>
    <p:sldId id="265" r:id="rId10"/>
    <p:sldId id="267" r:id="rId11"/>
    <p:sldId id="266" r:id="rId12"/>
    <p:sldId id="269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281" autoAdjust="0"/>
  </p:normalViewPr>
  <p:slideViewPr>
    <p:cSldViewPr snapToGrid="0" snapToObjects="1">
      <p:cViewPr varScale="1">
        <p:scale>
          <a:sx n="64" d="100"/>
          <a:sy n="64" d="100"/>
        </p:scale>
        <p:origin x="-15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A3CB04C-3C67-47E7-9887-903FA34A8756}" type="datetimeFigureOut">
              <a:rPr lang="en-US"/>
              <a:pPr>
                <a:defRPr/>
              </a:pPr>
              <a:t>11/29/2012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69008DC-3DD7-4A37-8912-FE08BB3E9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600" smtClean="0"/>
              <a:t>Overview</a:t>
            </a:r>
          </a:p>
          <a:p>
            <a:pPr eaLnBrk="1" hangingPunct="1">
              <a:spcBef>
                <a:spcPct val="0"/>
              </a:spcBef>
            </a:pPr>
            <a:r>
              <a:rPr lang="en-US" sz="1600" smtClean="0"/>
              <a:t>Lafayette is a small undergraduate institution—2400 students—offering  degrees in Liberal Arts and Engineering</a:t>
            </a:r>
          </a:p>
          <a:p>
            <a:pPr eaLnBrk="1" hangingPunct="1">
              <a:spcBef>
                <a:spcPct val="0"/>
              </a:spcBef>
            </a:pPr>
            <a:r>
              <a:rPr lang="en-US" sz="1600" smtClean="0"/>
              <a:t>Serving a residential campus—don’t have as compelling a need for on-line courses &amp; materials as institutions with commuters. Physical structures /needs are therefore different.</a:t>
            </a:r>
          </a:p>
          <a:p>
            <a:pPr eaLnBrk="1" hangingPunct="1">
              <a:spcBef>
                <a:spcPct val="0"/>
              </a:spcBef>
            </a:pPr>
            <a:r>
              <a:rPr lang="en-US" sz="1600" smtClean="0"/>
              <a:t>Global studies initiative as part of the mission statement.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EE0B1F0-8786-44EF-B0ED-745F0A13957D}" type="slidenum">
              <a:rPr lang="en-US" smtClean="0">
                <a:ea typeface="ＭＳ Ｐゴシック" pitchFamily="34" charset="-128"/>
              </a:rPr>
              <a:pPr>
                <a:defRPr/>
              </a:pPr>
              <a:t>2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smtClean="0"/>
              <a:t>Assessment through the ePortfolio: </a:t>
            </a:r>
          </a:p>
          <a:p>
            <a:pPr eaLnBrk="1" hangingPunct="1">
              <a:spcBef>
                <a:spcPct val="0"/>
              </a:spcBef>
            </a:pPr>
            <a:r>
              <a:rPr lang="en-US" sz="1400" smtClean="0"/>
              <a:t>We beta tested using Badge technology: Badges served as links to customized AAC&amp;U rubrics and ACTFL to language study</a:t>
            </a:r>
          </a:p>
          <a:p>
            <a:pPr eaLnBrk="1" hangingPunct="1">
              <a:spcBef>
                <a:spcPct val="0"/>
              </a:spcBef>
            </a:pPr>
            <a:r>
              <a:rPr lang="en-US" sz="1400" smtClean="0"/>
              <a:t>Gold, silver, ruby represent milestones in achievement</a:t>
            </a:r>
          </a:p>
          <a:p>
            <a:pPr eaLnBrk="1" hangingPunct="1">
              <a:spcBef>
                <a:spcPct val="0"/>
              </a:spcBef>
            </a:pPr>
            <a:endParaRPr lang="en-US" sz="1400" smtClean="0"/>
          </a:p>
          <a:p>
            <a:pPr eaLnBrk="1" hangingPunct="1">
              <a:spcBef>
                <a:spcPct val="0"/>
              </a:spcBef>
            </a:pPr>
            <a:endParaRPr lang="en-US" sz="1400" smtClean="0"/>
          </a:p>
          <a:p>
            <a:pPr eaLnBrk="1" hangingPunct="1">
              <a:spcBef>
                <a:spcPct val="0"/>
              </a:spcBef>
            </a:pPr>
            <a:r>
              <a:rPr lang="en-US" sz="1400" smtClean="0"/>
              <a:t>Example: Cultural self-awareness: Recognizes new perspectives about own cultural rules and biases </a:t>
            </a:r>
          </a:p>
          <a:p>
            <a:pPr eaLnBrk="1" hangingPunct="1">
              <a:spcBef>
                <a:spcPct val="0"/>
              </a:spcBef>
            </a:pPr>
            <a:r>
              <a:rPr lang="en-US" sz="1400" smtClean="0"/>
              <a:t>Empathy: Interprets intercultural experience from the perspectives of more than one worldview and acts in a supportive manner</a:t>
            </a:r>
          </a:p>
          <a:p>
            <a:pPr eaLnBrk="1" hangingPunct="1">
              <a:spcBef>
                <a:spcPct val="0"/>
              </a:spcBef>
            </a:pPr>
            <a:r>
              <a:rPr lang="en-US" sz="1400" smtClean="0"/>
              <a:t>Knowledge in an intercultural context: Demonstrates adequate understanding of the complexity of elements important to members of another in the following domains: history, values, politics, communication styles, economy, or beliefs and practices. Evidence includes one signature artifact related to at least three fields of study, e.g., languages, social sciences, humanities, natural sciences and/or engineering. language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7FF5218-7759-4475-8C11-5D905551D8A3}" type="slidenum">
              <a:rPr lang="en-US" smtClean="0">
                <a:ea typeface="ＭＳ Ｐゴシック" pitchFamily="34" charset="-128"/>
              </a:rPr>
              <a:pPr>
                <a:defRPr/>
              </a:pPr>
              <a:t>11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/>
              <a:t>Structure of the curriculum: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All</a:t>
            </a:r>
            <a:r>
              <a:rPr lang="en-US" dirty="0" smtClean="0"/>
              <a:t> </a:t>
            </a:r>
            <a:r>
              <a:rPr lang="en-US" b="1" dirty="0" smtClean="0"/>
              <a:t>students</a:t>
            </a:r>
            <a:r>
              <a:rPr lang="en-US" dirty="0" smtClean="0"/>
              <a:t> must 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</a:rPr>
              <a:t>demonstrate</a:t>
            </a:r>
            <a:r>
              <a:rPr lang="en-US" dirty="0" smtClean="0"/>
              <a:t> elementary level proficiency of a foreign language: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This includes engineering as well as liberal arts degree students.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Vote of confidence in what we have been doing, not just an idea of what we should be doing.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Classes are full—somewhat over capacity, some new sections. Resource Center is being fully used. </a:t>
            </a: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A2CD4D1-A7C5-4DF4-B336-D20260B22A39}" type="slidenum">
              <a:rPr lang="en-US" smtClean="0">
                <a:ea typeface="ＭＳ Ｐゴシック" pitchFamily="34" charset="-128"/>
              </a:rPr>
              <a:pPr>
                <a:defRPr/>
              </a:pPr>
              <a:t>3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Physical structures: PC seminar room and multi purpose classroom, drop-in center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Series of renovations from 2005 to 2007 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Goal was to support a flexible teaching and learning environment.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New emphasis on encouraging collaborative learning.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92FF036-36D2-40D4-92C3-4596438BD3FC}" type="slidenum">
              <a:rPr lang="en-US" smtClean="0">
                <a:ea typeface="ＭＳ Ｐゴシック" pitchFamily="34" charset="-128"/>
              </a:rPr>
              <a:pPr>
                <a:defRPr/>
              </a:pPr>
              <a:t>4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Misfortune of being of being on the 4</a:t>
            </a:r>
            <a:r>
              <a:rPr lang="en-US" baseline="30000" smtClean="0"/>
              <a:t>th</a:t>
            </a:r>
            <a:r>
              <a:rPr lang="en-US" smtClean="0"/>
              <a:t> floor of a building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Good fortune of having faculty and classrooms all grouped in the same place on the 4</a:t>
            </a:r>
            <a:r>
              <a:rPr lang="en-US" baseline="30000" smtClean="0"/>
              <a:t>th</a:t>
            </a:r>
            <a:r>
              <a:rPr lang="en-US" smtClean="0"/>
              <a:t> floor.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Formal and informal learning areas :2 previously mentioned classroom area but also several lounges w/ media support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Possibilities for coffees, for tutorials, for small group and individual video conferencing.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DD558A-54DA-41D8-924E-1265FAB4F36F}" type="slidenum">
              <a:rPr lang="en-US" smtClean="0">
                <a:ea typeface="ＭＳ Ｐゴシック" pitchFamily="34" charset="-128"/>
              </a:rPr>
              <a:pPr>
                <a:defRPr/>
              </a:pPr>
              <a:t>5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Internal funding (Alas! no DOE)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Workshops designed by departmental specialists in pedagogy for faculty. Most faculty degrees in literature, film, or history.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2 year period, outside speakers, workshops (OPI)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$1000 per faculty participant: develop one module   $$$$$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Emphasis on “proficiency-based” teaching &amp; learning:  main challenge.  All faculty members + professionals and design their own curriculum; no coordinator.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smtClean="0"/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smtClean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** no bifurcation of literature &amp; languages (upper level documentaries, recordings of interviews, creative writing assignments as well as elementary level readings)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Strong pull to remove our LCT faculty and put them in area studies departments housed in the Religion or History Depts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smtClean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All takes place in the FLLRC, initiative comes from the FLLRC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5A64E8C-F64F-4BCC-9D70-87162E4ED36E}" type="slidenum">
              <a:rPr lang="en-US" smtClean="0">
                <a:ea typeface="ＭＳ Ｐゴシック" pitchFamily="34" charset="-128"/>
              </a:rPr>
              <a:pPr>
                <a:defRPr/>
              </a:pPr>
              <a:t>6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Participation in all languages taught at Lafayette (Chinese, Japanese, Hebrew, French, Spanish, German, Russian).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Not required participation but had strong support by faculty—80% of classes have proficiency components encompassing 3 modes of communication. 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CF2B77D-58B6-47FA-A2AD-C46799B7D496}" type="slidenum">
              <a:rPr lang="en-US" smtClean="0">
                <a:ea typeface="ＭＳ Ｐゴシック" pitchFamily="34" charset="-128"/>
              </a:rPr>
              <a:pPr>
                <a:defRPr/>
              </a:pPr>
              <a:t>7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Dabble in some Cloud computing/ develop a virtual presence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694381E-A330-48C5-B69C-CCB5E76B5599}" type="slidenum">
              <a:rPr lang="en-US" smtClean="0">
                <a:ea typeface="ＭＳ Ｐゴシック" pitchFamily="34" charset="-128"/>
              </a:rPr>
              <a:pPr>
                <a:defRPr/>
              </a:pPr>
              <a:t>8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CanDo’s =Structures for class assessment: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smtClean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Student self-assessments of proficiency, NOT used in their grades nor in the formal faculty evals.  Just some dept research on curriculum.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Based on ACTFL &amp; CEFR 5 modes of communication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Customized to Lafayette’s curriculum. Produced in electronic version (Google Templates: laFolio) for ease of distribution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Results provide VISUAL summaries of data results for faculty &amp; students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b="1" smtClean="0"/>
              <a:t>**CanDo’s </a:t>
            </a:r>
            <a:r>
              <a:rPr lang="en-US" b="1" i="1" smtClean="0"/>
              <a:t>generate</a:t>
            </a:r>
            <a:r>
              <a:rPr lang="en-US" b="1" smtClean="0"/>
              <a:t> regular discussion of LAF curricular goals and new teaching practices.  In terms of formative  assessment, effective addition to our programs.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D925142-2792-423C-9B2F-8576441B9DBC}" type="slidenum">
              <a:rPr lang="en-US" smtClean="0">
                <a:ea typeface="ＭＳ Ｐゴシック" pitchFamily="34" charset="-128"/>
              </a:rPr>
              <a:pPr>
                <a:defRPr/>
              </a:pPr>
              <a:t>9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Structure:  Assessment of outcomes and programs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beta testing e-Portfolios (200 at this point covering all levels)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Charts progress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Blueprint: encourage students to  make use of their languages in other disciplines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Capstone Assessment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Documents Experiences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Study abroad (blogs)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Service: engineers without borders, work in the honor societies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Presents evidence of language proficiency,e.g., papers, recordings, videos, interviews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Encourages interdisciplinary studies: e.g., Student in sample felt that the courses that most defined him—Spanish, History , Women’s &amp; Gender Studies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Provides formative &amp; summative assessments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How does it work? Each indiv instructor grades work from own course, but &gt;&gt;moving towards including this as a capstone course&gt; others see the total portfolio&gt;&gt;work as a team as a dept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smtClean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Courses: each instructor assesses the work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1C4CB42-BA8F-48A8-8D59-FE2DBABA1713}" type="slidenum">
              <a:rPr lang="en-US" smtClean="0">
                <a:ea typeface="ＭＳ Ｐゴシック" pitchFamily="34" charset="-128"/>
              </a:rPr>
              <a:pPr>
                <a:defRPr/>
              </a:pPr>
              <a:t>10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38933-93E4-4BCC-9A17-85E6B6F132C7}" type="datetime1">
              <a:rPr lang="en-US"/>
              <a:pPr>
                <a:defRPr/>
              </a:pPr>
              <a:t>11/29/2012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66084DF-5CEB-4C13-8C83-C8C39E92F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4F58F-4E99-413A-BC8D-C78706A114CA}" type="datetime1">
              <a:rPr lang="en-US"/>
              <a:pPr>
                <a:defRPr/>
              </a:pPr>
              <a:t>11/29/2012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8CCC9-3AB8-400A-846E-38C7DB1F4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4E207-4850-48AC-8BF3-218DF964FB6B}" type="datetime1">
              <a:rPr lang="en-US"/>
              <a:pPr>
                <a:defRPr/>
              </a:pPr>
              <a:t>11/29/2012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2C059-056E-428C-BE5C-5638B90DB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0FD1F-7318-4EC1-A1A8-7896B45546BA}" type="datetime1">
              <a:rPr lang="en-US"/>
              <a:pPr>
                <a:defRPr/>
              </a:pPr>
              <a:t>11/29/2012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D717B-FBBE-441B-8FAF-D21F43CD8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5E86A76-186E-4D52-8F16-B6D31C5E5C38}" type="datetime1">
              <a:rPr lang="en-US"/>
              <a:pPr>
                <a:defRPr/>
              </a:pPr>
              <a:t>11/29/2012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B6BB4C5-8488-4058-A181-C0E71712B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E4603-DD12-4E08-A9A5-746FFD80F3C1}" type="datetime1">
              <a:rPr lang="en-US"/>
              <a:pPr>
                <a:defRPr/>
              </a:pPr>
              <a:t>11/29/2012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2FA5E-6D38-4D69-9C03-2D3325402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38716D-5694-4D50-93C9-932FD33E6CC0}" type="datetime1">
              <a:rPr lang="en-US"/>
              <a:pPr>
                <a:defRPr/>
              </a:pPr>
              <a:t>11/29/2012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B56709-253F-4B03-8334-6F99C2AE8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80232-49D0-4EC4-98E8-F84E8D7B7231}" type="datetime1">
              <a:rPr lang="en-US"/>
              <a:pPr>
                <a:defRPr/>
              </a:pPr>
              <a:t>11/29/2012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09BF1-C510-4A03-8A1E-AFFEEBF66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FDA411-A186-445F-9DDA-F775D90F27E0}" type="datetime1">
              <a:rPr lang="en-US"/>
              <a:pPr>
                <a:defRPr/>
              </a:pPr>
              <a:t>11/29/2012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66FDF7A-6963-44A4-A569-89DAC5AD4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D2DD242-FC26-4746-B37F-8BFA7C828BAC}" type="datetime1">
              <a:rPr lang="en-US"/>
              <a:pPr>
                <a:defRPr/>
              </a:pPr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170FD78-682C-480A-9F14-CB0650D0F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ea typeface="+mn-ea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885F14D-B7A6-4693-A4FB-1B88A06228AE}" type="datetime1">
              <a:rPr lang="en-US"/>
              <a:pPr>
                <a:defRPr/>
              </a:pPr>
              <a:t>11/29/2012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60387A-7959-4A6A-84A3-1633A4801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a typeface="ＭＳ Ｐゴシック" charset="-128"/>
                <a:cs typeface="+mn-cs"/>
              </a:defRPr>
            </a:lvl1pPr>
            <a:extLst/>
          </a:lstStyle>
          <a:p>
            <a:pPr>
              <a:defRPr/>
            </a:pPr>
            <a:fld id="{97B932EE-60CB-4A78-A075-480DEF002030}" type="datetime1">
              <a:rPr lang="en-US"/>
              <a:pPr>
                <a:defRPr/>
              </a:pPr>
              <a:t>11/29/2012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ea typeface="ＭＳ Ｐゴシック" charset="-128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ea typeface="ＭＳ Ｐゴシック" charset="-128"/>
                <a:cs typeface="+mn-cs"/>
              </a:defRPr>
            </a:lvl1pPr>
            <a:extLst/>
          </a:lstStyle>
          <a:p>
            <a:pPr>
              <a:defRPr/>
            </a:pPr>
            <a:fld id="{811E2450-E3DE-4AE2-9FD1-972C4BA35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1" r:id="rId2"/>
    <p:sldLayoutId id="2147483767" r:id="rId3"/>
    <p:sldLayoutId id="2147483762" r:id="rId4"/>
    <p:sldLayoutId id="2147483768" r:id="rId5"/>
    <p:sldLayoutId id="2147483763" r:id="rId6"/>
    <p:sldLayoutId id="2147483769" r:id="rId7"/>
    <p:sldLayoutId id="2147483770" r:id="rId8"/>
    <p:sldLayoutId id="2147483771" r:id="rId9"/>
    <p:sldLayoutId id="2147483764" r:id="rId10"/>
    <p:sldLayoutId id="214748376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573088" y="1147763"/>
            <a:ext cx="7772400" cy="14700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Rethinking the Language Center in the Age of Globalization: </a:t>
            </a:r>
            <a:br>
              <a:rPr lang="en-US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Structure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0" y="5072063"/>
            <a:ext cx="6564313" cy="1449387"/>
          </a:xfrm>
        </p:spPr>
        <p:txBody>
          <a:bodyPr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Mary Toulouse, Director Language Resource Ctr.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Lafayette College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Symposium at Yale, November 9 &amp;10, 2012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9900" y="381000"/>
            <a:ext cx="7497763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e-Portfolio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7411" name="Content Placeholder 9" descr="ePortfolio copy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348038" y="381000"/>
            <a:ext cx="5441950" cy="5994400"/>
          </a:xfrm>
        </p:spPr>
      </p:pic>
      <p:sp>
        <p:nvSpPr>
          <p:cNvPr id="17412" name="TextBox 11"/>
          <p:cNvSpPr txBox="1">
            <a:spLocks noChangeArrowheads="1"/>
          </p:cNvSpPr>
          <p:nvPr/>
        </p:nvSpPr>
        <p:spPr bwMode="auto">
          <a:xfrm>
            <a:off x="276225" y="1751013"/>
            <a:ext cx="307181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Template </a:t>
            </a:r>
          </a:p>
          <a:p>
            <a:pPr>
              <a:buFont typeface="Arial" charset="0"/>
              <a:buChar char="•"/>
            </a:pPr>
            <a:r>
              <a:rPr lang="en-US" dirty="0"/>
              <a:t>Documents Experiences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Study abroad (blogs)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Service</a:t>
            </a:r>
          </a:p>
          <a:p>
            <a:pPr>
              <a:buFont typeface="Arial" charset="0"/>
              <a:buChar char="•"/>
            </a:pPr>
            <a:r>
              <a:rPr lang="en-US" dirty="0"/>
              <a:t>Archives evidence of language proficiency</a:t>
            </a:r>
          </a:p>
          <a:p>
            <a:pPr>
              <a:buFont typeface="Arial" charset="0"/>
              <a:buChar char="•"/>
            </a:pPr>
            <a:r>
              <a:rPr lang="en-US" dirty="0"/>
              <a:t>Encourages interdisciplinary studies</a:t>
            </a:r>
          </a:p>
          <a:p>
            <a:pPr>
              <a:buFont typeface="Arial" charset="0"/>
              <a:buChar char="•"/>
            </a:pPr>
            <a:r>
              <a:rPr lang="en-US" dirty="0"/>
              <a:t>Charts progress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Blueprint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Capstone Assessment</a:t>
            </a:r>
          </a:p>
          <a:p>
            <a:pPr>
              <a:buFont typeface="Arial" charset="0"/>
              <a:buChar char="•"/>
            </a:pPr>
            <a:r>
              <a:rPr lang="en-US" dirty="0"/>
              <a:t>Provides formative &amp; summative assessments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13" y="274638"/>
            <a:ext cx="749776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Badges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8435" name="Content Placeholder 3" descr="badgeLink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179763" y="447675"/>
            <a:ext cx="5618162" cy="5154613"/>
          </a:xfrm>
        </p:spPr>
      </p:pic>
      <p:pic>
        <p:nvPicPr>
          <p:cNvPr id="18436" name="Picture 4" descr="badges layout rub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1363" y="5695950"/>
            <a:ext cx="551815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231775" y="1657350"/>
            <a:ext cx="3049588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/>
              <a:t>Assessment based on AAC&amp;U rubrics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Indicate benchmark achievements: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Gold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Silver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Ruby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Promote Inter-disciplinary / </a:t>
            </a:r>
            <a:r>
              <a:rPr lang="en-US" sz="2000" dirty="0" smtClean="0"/>
              <a:t>intra- </a:t>
            </a:r>
            <a:r>
              <a:rPr lang="en-US" sz="2000" dirty="0"/>
              <a:t>curricular learning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Foster student reflections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Evaluated by faculty panel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3" y="150813"/>
            <a:ext cx="87122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Synergy Between The Virtual &amp; Concrete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9459" name="Content Placeholder 3" descr="collab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22338" y="1293813"/>
            <a:ext cx="6781800" cy="50847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025" y="381000"/>
            <a:ext cx="8607425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cap="small" dirty="0" smtClean="0">
                <a:solidFill>
                  <a:schemeClr val="tx2">
                    <a:satMod val="130000"/>
                  </a:schemeClr>
                </a:solidFill>
              </a:rPr>
              <a:t>Who Are We</a:t>
            </a: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?</a:t>
            </a:r>
            <a:b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…A Small Liberal Arts &amp; Engineering College</a:t>
            </a:r>
            <a:endParaRPr lang="en-US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219" name="Content Placeholder 6" descr="29-lafayette2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60375" y="2193925"/>
            <a:ext cx="4816475" cy="3211513"/>
          </a:xfrm>
        </p:spPr>
      </p:pic>
      <p:sp>
        <p:nvSpPr>
          <p:cNvPr id="9220" name="Content Placeholder 5"/>
          <p:cNvSpPr>
            <a:spLocks noGrp="1"/>
          </p:cNvSpPr>
          <p:nvPr>
            <p:ph sz="half" idx="2"/>
          </p:nvPr>
        </p:nvSpPr>
        <p:spPr>
          <a:xfrm>
            <a:off x="5276850" y="1854200"/>
            <a:ext cx="3657600" cy="4664075"/>
          </a:xfrm>
        </p:spPr>
        <p:txBody>
          <a:bodyPr/>
          <a:lstStyle/>
          <a:p>
            <a:pPr eaLnBrk="1" hangingPunct="1"/>
            <a:r>
              <a:rPr lang="en-US" smtClean="0"/>
              <a:t>2400 students</a:t>
            </a:r>
          </a:p>
          <a:p>
            <a:pPr eaLnBrk="1" hangingPunct="1"/>
            <a:r>
              <a:rPr lang="en-US" smtClean="0"/>
              <a:t>Undergraduates</a:t>
            </a:r>
          </a:p>
          <a:p>
            <a:pPr eaLnBrk="1" hangingPunct="1"/>
            <a:r>
              <a:rPr lang="en-US" smtClean="0"/>
              <a:t>Residential campus</a:t>
            </a:r>
          </a:p>
          <a:p>
            <a:pPr eaLnBrk="1" hangingPunct="1"/>
            <a:r>
              <a:rPr lang="en-US" smtClean="0"/>
              <a:t>Degrees: </a:t>
            </a:r>
          </a:p>
          <a:p>
            <a:pPr lvl="1" eaLnBrk="1" hangingPunct="1"/>
            <a:r>
              <a:rPr lang="en-US" smtClean="0"/>
              <a:t>BS,Engineering</a:t>
            </a:r>
          </a:p>
          <a:p>
            <a:pPr lvl="1" eaLnBrk="1" hangingPunct="1"/>
            <a:r>
              <a:rPr lang="en-US" smtClean="0"/>
              <a:t>BA, Engineering</a:t>
            </a:r>
          </a:p>
          <a:p>
            <a:pPr lvl="1" eaLnBrk="1" hangingPunct="1"/>
            <a:r>
              <a:rPr lang="en-US" smtClean="0"/>
              <a:t>BA, Liberal Arts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327025" y="5719763"/>
            <a:ext cx="86074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Part of Lafayette’s Mission is to provide “…programs that serve as platforms for innovative, project-based educational experiences that will add a global dimension to students’ abilities to work in diverse teams</a:t>
            </a:r>
            <a:r>
              <a:rPr lang="en-US" sz="1400"/>
              <a:t>.”       </a:t>
            </a:r>
            <a:r>
              <a:rPr lang="en-US" sz="1400" b="1"/>
              <a:t>Wendy L. Hill</a:t>
            </a:r>
            <a:r>
              <a:rPr lang="en-US" sz="1400"/>
              <a:t>, Provost and Dean of Faculty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13" y="274638"/>
            <a:ext cx="8364537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2012 Language Requirement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>
          <a:xfrm>
            <a:off x="569913" y="1524000"/>
            <a:ext cx="7591425" cy="466407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All</a:t>
            </a:r>
            <a:r>
              <a:rPr lang="en-US" dirty="0" smtClean="0"/>
              <a:t> </a:t>
            </a:r>
            <a:r>
              <a:rPr lang="en-US" b="1" dirty="0" smtClean="0"/>
              <a:t>students</a:t>
            </a:r>
            <a:r>
              <a:rPr lang="en-US" dirty="0" smtClean="0"/>
              <a:t> must 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</a:rPr>
              <a:t>demonstrate</a:t>
            </a:r>
            <a:r>
              <a:rPr lang="en-US" dirty="0" smtClean="0"/>
              <a:t> elementary level proficiency of a foreign language.</a:t>
            </a:r>
          </a:p>
          <a:p>
            <a:pPr lvl="1" eaLnBrk="1" hangingPunct="1">
              <a:defRPr/>
            </a:pPr>
            <a:r>
              <a:rPr lang="en-US" dirty="0" smtClean="0"/>
              <a:t>Minimum score of 500 SAT</a:t>
            </a:r>
          </a:p>
          <a:p>
            <a:pPr lvl="1" eaLnBrk="1" hangingPunct="1">
              <a:defRPr/>
            </a:pPr>
            <a:r>
              <a:rPr lang="en-US" dirty="0" smtClean="0"/>
              <a:t>AP or IB score of 3 or better</a:t>
            </a:r>
          </a:p>
          <a:p>
            <a:pPr lvl="1" eaLnBrk="1" hangingPunct="1">
              <a:defRPr/>
            </a:pPr>
            <a:r>
              <a:rPr lang="en-US" dirty="0" smtClean="0"/>
              <a:t>Successful completion of a 101-102 sequence*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*Simple placement does not exempt a student from the requirement.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82663" y="3890963"/>
            <a:ext cx="7091362" cy="27432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63" y="723900"/>
            <a:ext cx="8105775" cy="14763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Bricks &amp; Mortar</a:t>
            </a:r>
            <a:br>
              <a:rPr lang="en-US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Renovations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1268" name="Content Placeholder 4" descr="tables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367213" y="509588"/>
            <a:ext cx="4129087" cy="3095625"/>
          </a:xfrm>
        </p:spPr>
      </p:pic>
      <p:pic>
        <p:nvPicPr>
          <p:cNvPr id="11269" name="Content Placeholder 8" descr="100_0258.JPG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589463" y="4003675"/>
            <a:ext cx="3328987" cy="2497138"/>
          </a:xfrm>
        </p:spPr>
      </p:pic>
      <p:pic>
        <p:nvPicPr>
          <p:cNvPr id="11270" name="Picture 9" descr="IMG_032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4900" y="4003675"/>
            <a:ext cx="3328988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6375" y="4227513"/>
            <a:ext cx="8728075" cy="23368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8378825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“Occupying” the 4</a:t>
            </a:r>
            <a:r>
              <a:rPr lang="en-US" baseline="30000" dirty="0" smtClean="0">
                <a:solidFill>
                  <a:schemeClr val="tx2">
                    <a:satMod val="130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 Floor of </a:t>
            </a:r>
            <a:r>
              <a:rPr lang="en-US" dirty="0" err="1" smtClean="0">
                <a:solidFill>
                  <a:schemeClr val="tx2">
                    <a:satMod val="130000"/>
                  </a:schemeClr>
                </a:solidFill>
              </a:rPr>
              <a:t>Pardee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 Hall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2292" name="Content Placeholder 4" descr="100_0481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42900" y="4343400"/>
            <a:ext cx="2670175" cy="2001838"/>
          </a:xfrm>
        </p:spPr>
      </p:pic>
      <p:pic>
        <p:nvPicPr>
          <p:cNvPr id="12293" name="Content Placeholder 5" descr="IMG_0267.jpg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6178550" y="4343400"/>
            <a:ext cx="2668588" cy="2001838"/>
          </a:xfrm>
        </p:spPr>
      </p:pic>
      <p:pic>
        <p:nvPicPr>
          <p:cNvPr id="12294" name="Picture 6" descr="0634840-R1-018-7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90863" y="4343400"/>
            <a:ext cx="2963862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2325688" y="1741488"/>
            <a:ext cx="652145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i="1" dirty="0"/>
              <a:t>All</a:t>
            </a:r>
            <a:r>
              <a:rPr lang="en-US" sz="2800" dirty="0"/>
              <a:t> language faculty offices</a:t>
            </a:r>
          </a:p>
          <a:p>
            <a:pPr>
              <a:buFont typeface="Arial" charset="0"/>
              <a:buChar char="•"/>
            </a:pPr>
            <a:r>
              <a:rPr lang="en-US" sz="2800" dirty="0"/>
              <a:t>Multifunctional capabilities of RC</a:t>
            </a:r>
          </a:p>
          <a:p>
            <a:pPr>
              <a:buFont typeface="Arial" charset="0"/>
              <a:buChar char="•"/>
            </a:pPr>
            <a:r>
              <a:rPr lang="en-US" sz="2800" dirty="0"/>
              <a:t>Formal and informal learning areas: lounges w/ </a:t>
            </a:r>
            <a:r>
              <a:rPr lang="en-US" sz="2800" dirty="0" err="1" smtClean="0"/>
              <a:t>media,video</a:t>
            </a:r>
            <a:r>
              <a:rPr lang="en-US" sz="2800" dirty="0" smtClean="0"/>
              <a:t> </a:t>
            </a:r>
            <a:r>
              <a:rPr lang="en-US" sz="2800" dirty="0"/>
              <a:t>conferencing, encounter spaces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47663" y="4298950"/>
            <a:ext cx="6026150" cy="232092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74638"/>
            <a:ext cx="8537575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Space Used for Workshops to Encourage Faculty Innovation Across Languages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3316" name="Content Placeholder 5" descr="IMG_0031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436938" y="4373563"/>
            <a:ext cx="2890837" cy="2168525"/>
          </a:xfrm>
        </p:spPr>
      </p:pic>
      <p:pic>
        <p:nvPicPr>
          <p:cNvPr id="13317" name="Content Placeholder 6" descr="Screen shot 2010-11-12 at 3.40.58 PM.jpg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6510338" y="1516063"/>
            <a:ext cx="2211387" cy="5103812"/>
          </a:xfrm>
        </p:spPr>
      </p:pic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776288" y="1417638"/>
            <a:ext cx="54483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/>
              <a:t>Internal funding (Alas! no </a:t>
            </a:r>
            <a:r>
              <a:rPr lang="en-US" sz="2000" dirty="0" smtClean="0"/>
              <a:t>DOE funding)</a:t>
            </a:r>
            <a:endParaRPr lang="en-US" sz="2000" dirty="0"/>
          </a:p>
          <a:p>
            <a:pPr>
              <a:buFont typeface="Arial" charset="0"/>
              <a:buChar char="•"/>
            </a:pPr>
            <a:r>
              <a:rPr lang="en-US" sz="2000" dirty="0"/>
              <a:t>2 year period, outside speakers, workshops , e.g., OPI, multimedia 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$1000 per faculty participant: develop one module, attend 3 of 4 workshops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Goal: </a:t>
            </a:r>
            <a:r>
              <a:rPr lang="en-US" sz="2000" i="1" dirty="0"/>
              <a:t>promote</a:t>
            </a:r>
            <a:r>
              <a:rPr lang="en-US" sz="2000" dirty="0"/>
              <a:t> “proficiency-based” teaching &amp; learning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Participants produces modules with emphasis on providing evidence of student proficiency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10338" y="6081713"/>
            <a:ext cx="2211387" cy="538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320" name="Picture 7" descr="100_044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875" y="4373563"/>
            <a:ext cx="2890838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274638"/>
            <a:ext cx="7497763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Coalition of the Willing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4339" name="Content Placeholder 3" descr="Slide1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084263" y="1222375"/>
            <a:ext cx="6402387" cy="4800600"/>
          </a:xfrm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339725" y="6167438"/>
            <a:ext cx="8542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Participation in all languages taught at Lafayette (Chinese, Japanese, Hebrew, French, Spanish, German, Russian).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Virtual Spaces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5363" name="TextBox 6"/>
          <p:cNvSpPr txBox="1">
            <a:spLocks noChangeArrowheads="1"/>
          </p:cNvSpPr>
          <p:nvPr/>
        </p:nvSpPr>
        <p:spPr bwMode="auto">
          <a:xfrm>
            <a:off x="1819275" y="3295650"/>
            <a:ext cx="672147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/>
              <a:t>Tools:</a:t>
            </a:r>
          </a:p>
          <a:p>
            <a:pPr marL="914400" lvl="1" indent="-457200">
              <a:buFont typeface="Gill Sans MT" pitchFamily="34" charset="0"/>
              <a:buAutoNum type="arabicPeriod"/>
            </a:pPr>
            <a:r>
              <a:rPr lang="en-US" sz="2400"/>
              <a:t>Can-Do proficiency self-assessments</a:t>
            </a:r>
          </a:p>
          <a:p>
            <a:pPr marL="914400" lvl="1" indent="-457200">
              <a:buFont typeface="Gill Sans MT" pitchFamily="34" charset="0"/>
              <a:buAutoNum type="arabicPeriod"/>
            </a:pPr>
            <a:r>
              <a:rPr lang="en-US" sz="2400"/>
              <a:t>e-Portfolio</a:t>
            </a:r>
          </a:p>
          <a:p>
            <a:pPr>
              <a:buFont typeface="Arial" charset="0"/>
              <a:buChar char="•"/>
            </a:pPr>
            <a:r>
              <a:rPr lang="en-US" sz="2400"/>
              <a:t>Guided Independent Studies Courses (GILS) for the less-commonly-taught languages</a:t>
            </a:r>
          </a:p>
          <a:p>
            <a:pPr>
              <a:buFont typeface="Arial" charset="0"/>
              <a:buChar char="•"/>
            </a:pPr>
            <a:r>
              <a:rPr lang="en-US" sz="2400"/>
              <a:t>No Web courses; WEB courses are not eligible for credits,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675" y="274638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2">
                    <a:satMod val="130000"/>
                  </a:schemeClr>
                </a:solidFill>
              </a:rPr>
              <a:t>CanDo’s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6387" name="Content Placeholder 3" descr="googleLiveForm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82588" y="1520825"/>
            <a:ext cx="3727450" cy="4289425"/>
          </a:xfrm>
        </p:spPr>
      </p:pic>
      <p:pic>
        <p:nvPicPr>
          <p:cNvPr id="16388" name="Picture 4" descr="portfolioExample cop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9588" y="2617788"/>
            <a:ext cx="4351337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4308475" y="274638"/>
            <a:ext cx="483552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Student self-assessments of proficiency</a:t>
            </a:r>
          </a:p>
          <a:p>
            <a:pPr>
              <a:buFont typeface="Arial" charset="0"/>
              <a:buChar char="•"/>
            </a:pPr>
            <a:r>
              <a:rPr lang="en-US"/>
              <a:t>Based on ACTFL &amp; CEFR 5 modes of communication</a:t>
            </a:r>
          </a:p>
          <a:p>
            <a:pPr>
              <a:buFont typeface="Arial" charset="0"/>
              <a:buChar char="•"/>
            </a:pPr>
            <a:r>
              <a:rPr lang="en-US"/>
              <a:t>Customized electronic version </a:t>
            </a:r>
          </a:p>
          <a:p>
            <a:r>
              <a:rPr lang="en-US"/>
              <a:t>   (Google Templates: LaFolio)</a:t>
            </a:r>
          </a:p>
          <a:p>
            <a:pPr>
              <a:buFont typeface="Arial" charset="0"/>
              <a:buChar char="•"/>
            </a:pPr>
            <a:r>
              <a:rPr lang="en-US"/>
              <a:t>Visual Summaries of results for faculty evaluation of courses &amp; students’ progress.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206375" y="5873750"/>
            <a:ext cx="873918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/>
              <a:t>**Formative Assessment: CanDo’s </a:t>
            </a:r>
            <a:r>
              <a:rPr lang="en-US" sz="2000" b="1" i="1"/>
              <a:t>generate</a:t>
            </a:r>
            <a:r>
              <a:rPr lang="en-US" sz="2000" b="1"/>
              <a:t> regular discussion and modification of LAF curricular goals and new teaching practices. 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921</TotalTime>
  <Words>1116</Words>
  <Application>Microsoft Office PowerPoint</Application>
  <PresentationFormat>On-screen Show (4:3)</PresentationFormat>
  <Paragraphs>140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ＭＳ Ｐゴシック</vt:lpstr>
      <vt:lpstr>Gill Sans MT</vt:lpstr>
      <vt:lpstr>Wingdings 2</vt:lpstr>
      <vt:lpstr>Verdana</vt:lpstr>
      <vt:lpstr>Calibri</vt:lpstr>
      <vt:lpstr>Solstice</vt:lpstr>
      <vt:lpstr>Rethinking the Language Center in the Age of Globalization:  Structure</vt:lpstr>
      <vt:lpstr>Who Are We? …A Small Liberal Arts &amp; Engineering College</vt:lpstr>
      <vt:lpstr>2012 Language Requirement</vt:lpstr>
      <vt:lpstr>Bricks &amp; Mortar Renovations</vt:lpstr>
      <vt:lpstr>“Occupying” the 4th Floor of Pardee Hall</vt:lpstr>
      <vt:lpstr>Space Used for Workshops to Encourage Faculty Innovation Across Languages</vt:lpstr>
      <vt:lpstr>Coalition of the Willing</vt:lpstr>
      <vt:lpstr>Virtual Spaces</vt:lpstr>
      <vt:lpstr>CanDo’s </vt:lpstr>
      <vt:lpstr>e-Portfolio</vt:lpstr>
      <vt:lpstr>Badges</vt:lpstr>
      <vt:lpstr>Synergy Between The Virtual &amp; Concrete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Polyglot</dc:creator>
  <cp:lastModifiedBy>Windows User</cp:lastModifiedBy>
  <cp:revision>89</cp:revision>
  <dcterms:created xsi:type="dcterms:W3CDTF">2012-11-05T21:14:08Z</dcterms:created>
  <dcterms:modified xsi:type="dcterms:W3CDTF">2012-11-29T22:00:22Z</dcterms:modified>
</cp:coreProperties>
</file>