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9" r:id="rId2"/>
    <p:sldId id="298" r:id="rId3"/>
    <p:sldId id="301" r:id="rId4"/>
    <p:sldId id="302" r:id="rId5"/>
    <p:sldId id="296" r:id="rId6"/>
    <p:sldId id="303" r:id="rId7"/>
    <p:sldId id="304" r:id="rId8"/>
    <p:sldId id="305" r:id="rId9"/>
    <p:sldId id="307" r:id="rId10"/>
    <p:sldId id="315" r:id="rId11"/>
    <p:sldId id="310" r:id="rId12"/>
    <p:sldId id="261" r:id="rId13"/>
    <p:sldId id="283" r:id="rId14"/>
    <p:sldId id="284" r:id="rId15"/>
    <p:sldId id="275" r:id="rId16"/>
    <p:sldId id="278" r:id="rId17"/>
    <p:sldId id="281" r:id="rId18"/>
    <p:sldId id="279" r:id="rId19"/>
    <p:sldId id="280" r:id="rId20"/>
    <p:sldId id="282" r:id="rId21"/>
    <p:sldId id="277" r:id="rId22"/>
    <p:sldId id="308" r:id="rId23"/>
    <p:sldId id="265" r:id="rId24"/>
    <p:sldId id="328" r:id="rId25"/>
    <p:sldId id="329" r:id="rId26"/>
    <p:sldId id="309" r:id="rId27"/>
    <p:sldId id="325" r:id="rId28"/>
    <p:sldId id="322" r:id="rId29"/>
    <p:sldId id="321" r:id="rId30"/>
    <p:sldId id="299" r:id="rId31"/>
    <p:sldId id="300" r:id="rId32"/>
    <p:sldId id="324" r:id="rId33"/>
  </p:sldIdLst>
  <p:sldSz cx="9144000" cy="6858000" type="screen4x3"/>
  <p:notesSz cx="9144000" cy="6858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C20027"/>
    <a:srgbClr val="F0EDC1"/>
    <a:srgbClr val="F0E7CB"/>
    <a:srgbClr val="F0B752"/>
    <a:srgbClr val="F3A83A"/>
    <a:srgbClr val="DFDCBD"/>
    <a:srgbClr val="D1C8A7"/>
    <a:srgbClr val="D8C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234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6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ja-JP" alt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atin typeface="Arial" pitchFamily="-80" charset="0"/>
                <a:ea typeface="ＭＳ Ｐゴシック" pitchFamily="-80" charset="-128"/>
                <a:cs typeface="ＭＳ Ｐゴシック" pitchFamily="-80" charset="-128"/>
              </a:defRPr>
            </a:lvl1pPr>
          </a:lstStyle>
          <a:p>
            <a:pPr>
              <a:defRPr/>
            </a:pPr>
            <a:fld id="{86F42F3E-4604-7246-93BC-3CBAB9D40FD4}" type="datetime1">
              <a:rPr lang="en-US" altLang="ja-JP"/>
              <a:pPr>
                <a:defRPr/>
              </a:pPr>
              <a:t>11/20/12</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ja-JP" alt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atin typeface="Arial" pitchFamily="-80" charset="0"/>
                <a:ea typeface="ＭＳ Ｐゴシック" pitchFamily="-80" charset="-128"/>
                <a:cs typeface="ＭＳ Ｐゴシック" pitchFamily="-80" charset="-128"/>
              </a:defRPr>
            </a:lvl1pPr>
          </a:lstStyle>
          <a:p>
            <a:pPr>
              <a:defRPr/>
            </a:pPr>
            <a:fld id="{78A15D8F-6EBF-ED45-AF26-A46A470E0F47}" type="slidenum">
              <a:rPr lang="en-US"/>
              <a:pPr>
                <a:defRPr/>
              </a:pPr>
              <a:t>‹#›</a:t>
            </a:fld>
            <a:endParaRPr lang="en-US"/>
          </a:p>
        </p:txBody>
      </p:sp>
    </p:spTree>
    <p:extLst>
      <p:ext uri="{BB962C8B-B14F-4D97-AF65-F5344CB8AC3E}">
        <p14:creationId xmlns:p14="http://schemas.microsoft.com/office/powerpoint/2010/main" val="2349260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C9AA1B8-8A46-0E49-9C9D-28E8B8F30FBA}" type="datetimeFigureOut">
              <a:rPr lang="en-US" smtClean="0"/>
              <a:t>11/20/12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85FB9DD-86B3-4042-B561-F58B126CA0B3}" type="slidenum">
              <a:rPr lang="en-US" smtClean="0"/>
              <a:t>‹#›</a:t>
            </a:fld>
            <a:endParaRPr lang="en-US"/>
          </a:p>
        </p:txBody>
      </p:sp>
    </p:spTree>
    <p:extLst>
      <p:ext uri="{BB962C8B-B14F-4D97-AF65-F5344CB8AC3E}">
        <p14:creationId xmlns:p14="http://schemas.microsoft.com/office/powerpoint/2010/main" val="27045123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1</a:t>
            </a:fld>
            <a:endParaRPr lang="en-US"/>
          </a:p>
        </p:txBody>
      </p:sp>
    </p:spTree>
    <p:extLst>
      <p:ext uri="{BB962C8B-B14F-4D97-AF65-F5344CB8AC3E}">
        <p14:creationId xmlns:p14="http://schemas.microsoft.com/office/powerpoint/2010/main" val="251208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www.uwalumni.com</a:t>
            </a:r>
            <a:r>
              <a:rPr lang="en-US" dirty="0" smtClean="0"/>
              <a:t>/?</a:t>
            </a:r>
            <a:r>
              <a:rPr lang="en-US" dirty="0" err="1" smtClean="0"/>
              <a:t>sectionpath</a:t>
            </a:r>
            <a:r>
              <a:rPr lang="en-US" dirty="0" smtClean="0"/>
              <a:t>=1&amp;pageid=20143</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30</a:t>
            </a:fld>
            <a:endParaRPr lang="en-US"/>
          </a:p>
        </p:txBody>
      </p:sp>
    </p:spTree>
    <p:extLst>
      <p:ext uri="{BB962C8B-B14F-4D97-AF65-F5344CB8AC3E}">
        <p14:creationId xmlns:p14="http://schemas.microsoft.com/office/powerpoint/2010/main" val="3490454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smtClean="0">
                <a:solidFill>
                  <a:schemeClr val="tx1">
                    <a:lumMod val="75000"/>
                    <a:lumOff val="25000"/>
                  </a:schemeClr>
                </a:solidFill>
              </a:rPr>
              <a:t>efficient and effective approaches to instruction, administration, and communication.</a:t>
            </a:r>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31</a:t>
            </a:fld>
            <a:endParaRPr lang="en-US"/>
          </a:p>
        </p:txBody>
      </p:sp>
    </p:spTree>
    <p:extLst>
      <p:ext uri="{BB962C8B-B14F-4D97-AF65-F5344CB8AC3E}">
        <p14:creationId xmlns:p14="http://schemas.microsoft.com/office/powerpoint/2010/main" val="916837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Languages today are housed in Van Hise Hall. Wisconsin Idea informs much of what we do.</a:t>
            </a:r>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5</a:t>
            </a:fld>
            <a:endParaRPr lang="en-US"/>
          </a:p>
        </p:txBody>
      </p:sp>
    </p:spTree>
    <p:extLst>
      <p:ext uri="{BB962C8B-B14F-4D97-AF65-F5344CB8AC3E}">
        <p14:creationId xmlns:p14="http://schemas.microsoft.com/office/powerpoint/2010/main" val="1573328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a:t>
            </a:r>
            <a:r>
              <a:rPr lang="en-US" dirty="0" err="1" smtClean="0"/>
              <a:t>depts</a:t>
            </a:r>
            <a:r>
              <a:rPr lang="en-US" dirty="0" smtClean="0"/>
              <a:t>/</a:t>
            </a:r>
            <a:r>
              <a:rPr lang="en-US" dirty="0" err="1" smtClean="0"/>
              <a:t>progrms</a:t>
            </a:r>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6</a:t>
            </a:fld>
            <a:endParaRPr lang="en-US"/>
          </a:p>
        </p:txBody>
      </p:sp>
    </p:spTree>
    <p:extLst>
      <p:ext uri="{BB962C8B-B14F-4D97-AF65-F5344CB8AC3E}">
        <p14:creationId xmlns:p14="http://schemas.microsoft.com/office/powerpoint/2010/main" val="89087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41 languages</a:t>
            </a:r>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7</a:t>
            </a:fld>
            <a:endParaRPr lang="en-US"/>
          </a:p>
        </p:txBody>
      </p:sp>
    </p:spTree>
    <p:extLst>
      <p:ext uri="{BB962C8B-B14F-4D97-AF65-F5344CB8AC3E}">
        <p14:creationId xmlns:p14="http://schemas.microsoft.com/office/powerpoint/2010/main" val="627114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FLAS</a:t>
            </a:r>
          </a:p>
          <a:p>
            <a:r>
              <a:rPr lang="en-US" dirty="0" smtClean="0"/>
              <a:t>8 NRCS</a:t>
            </a:r>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8</a:t>
            </a:fld>
            <a:endParaRPr lang="en-US"/>
          </a:p>
        </p:txBody>
      </p:sp>
    </p:spTree>
    <p:extLst>
      <p:ext uri="{BB962C8B-B14F-4D97-AF65-F5344CB8AC3E}">
        <p14:creationId xmlns:p14="http://schemas.microsoft.com/office/powerpoint/2010/main" val="274387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13</a:t>
            </a:fld>
            <a:endParaRPr lang="en-US"/>
          </a:p>
        </p:txBody>
      </p:sp>
    </p:spTree>
    <p:extLst>
      <p:ext uri="{BB962C8B-B14F-4D97-AF65-F5344CB8AC3E}">
        <p14:creationId xmlns:p14="http://schemas.microsoft.com/office/powerpoint/2010/main" val="241969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Disciplinary </a:t>
            </a:r>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27</a:t>
            </a:fld>
            <a:endParaRPr lang="en-US"/>
          </a:p>
        </p:txBody>
      </p:sp>
    </p:spTree>
    <p:extLst>
      <p:ext uri="{BB962C8B-B14F-4D97-AF65-F5344CB8AC3E}">
        <p14:creationId xmlns:p14="http://schemas.microsoft.com/office/powerpoint/2010/main" val="357477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Disciplinary </a:t>
            </a:r>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28</a:t>
            </a:fld>
            <a:endParaRPr lang="en-US"/>
          </a:p>
        </p:txBody>
      </p:sp>
    </p:spTree>
    <p:extLst>
      <p:ext uri="{BB962C8B-B14F-4D97-AF65-F5344CB8AC3E}">
        <p14:creationId xmlns:p14="http://schemas.microsoft.com/office/powerpoint/2010/main" val="357477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a:t>
            </a:r>
            <a:endParaRPr lang="en-US" dirty="0"/>
          </a:p>
        </p:txBody>
      </p:sp>
      <p:sp>
        <p:nvSpPr>
          <p:cNvPr id="4" name="Slide Number Placeholder 3"/>
          <p:cNvSpPr>
            <a:spLocks noGrp="1"/>
          </p:cNvSpPr>
          <p:nvPr>
            <p:ph type="sldNum" sz="quarter" idx="10"/>
          </p:nvPr>
        </p:nvSpPr>
        <p:spPr/>
        <p:txBody>
          <a:bodyPr/>
          <a:lstStyle/>
          <a:p>
            <a:fld id="{C85FB9DD-86B3-4042-B561-F58B126CA0B3}" type="slidenum">
              <a:rPr lang="en-US" smtClean="0"/>
              <a:t>29</a:t>
            </a:fld>
            <a:endParaRPr lang="en-US"/>
          </a:p>
        </p:txBody>
      </p:sp>
    </p:spTree>
    <p:extLst>
      <p:ext uri="{BB962C8B-B14F-4D97-AF65-F5344CB8AC3E}">
        <p14:creationId xmlns:p14="http://schemas.microsoft.com/office/powerpoint/2010/main" val="223995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0">
              <a:schemeClr val="bg1"/>
            </a:gs>
            <a:gs pos="100000">
              <a:schemeClr val="bg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userDrawn="1"/>
        </p:nvSpPr>
        <p:spPr>
          <a:xfrm>
            <a:off x="0" y="6286500"/>
            <a:ext cx="9144000" cy="596900"/>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sz="1800">
              <a:solidFill>
                <a:srgbClr val="FFFFFF"/>
              </a:solidFill>
              <a:cs typeface="ＭＳ Ｐゴシック" charset="-128"/>
            </a:endParaRPr>
          </a:p>
        </p:txBody>
      </p:sp>
      <p:pic>
        <p:nvPicPr>
          <p:cNvPr id="3" name="Picture 9" descr="uwlogo_web_lrg_ctr.eps"/>
          <p:cNvPicPr>
            <a:picLocks noChangeAspect="1"/>
          </p:cNvPicPr>
          <p:nvPr userDrawn="1"/>
        </p:nvPicPr>
        <p:blipFill>
          <a:blip r:embed="rId2"/>
          <a:srcRect/>
          <a:stretch>
            <a:fillRect/>
          </a:stretch>
        </p:blipFill>
        <p:spPr bwMode="auto">
          <a:xfrm>
            <a:off x="1757363" y="1501775"/>
            <a:ext cx="5629275" cy="37655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0"/>
            <a:ext cx="7772400" cy="1470025"/>
          </a:xfrm>
          <a:prstGeom prst="rect">
            <a:avLst/>
          </a:prstGeom>
        </p:spPr>
        <p:txBody>
          <a:bodyPr anchor="t"/>
          <a:lstStyle>
            <a:lvl1pPr>
              <a:defRPr sz="4800" b="0" i="0">
                <a:solidFill>
                  <a:srgbClr val="C20027"/>
                </a:solidFill>
                <a:effectLst>
                  <a:outerShdw blurRad="50800" dist="38100" dir="2700000">
                    <a:srgbClr val="000000">
                      <a:alpha val="43000"/>
                    </a:srgbClr>
                  </a:outerShdw>
                </a:effectLst>
              </a:defRPr>
            </a:lvl1pPr>
          </a:lstStyle>
          <a:p>
            <a:endParaRPr lang="en-US" dirty="0"/>
          </a:p>
        </p:txBody>
      </p:sp>
      <p:sp>
        <p:nvSpPr>
          <p:cNvPr id="3" name="Subtitle 2"/>
          <p:cNvSpPr>
            <a:spLocks noGrp="1"/>
          </p:cNvSpPr>
          <p:nvPr>
            <p:ph type="subTitle" idx="1"/>
          </p:nvPr>
        </p:nvSpPr>
        <p:spPr>
          <a:xfrm>
            <a:off x="1371600" y="2908300"/>
            <a:ext cx="6400800" cy="1752600"/>
          </a:xfrm>
          <a:prstGeom prst="rect">
            <a:avLst/>
          </a:prstGeom>
        </p:spPr>
        <p:txBody>
          <a:bodyPr/>
          <a:lstStyle>
            <a:lvl1pPr marL="0" indent="0" algn="ctr">
              <a:buNone/>
              <a:defRPr sz="3400">
                <a:solidFill>
                  <a:schemeClr val="tx1">
                    <a:lumMod val="75000"/>
                    <a:lumOff val="2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188356"/>
            <a:ext cx="9144000" cy="666546"/>
          </a:xfrm>
          <a:prstGeom prst="rect">
            <a:avLst/>
          </a:prstGeom>
        </p:spPr>
        <p:txBody>
          <a:bodyPr/>
          <a:lstStyle>
            <a:lvl1pPr>
              <a:defRPr sz="3800">
                <a:solidFill>
                  <a:srgbClr val="C20027"/>
                </a:solidFill>
                <a:effectLst>
                  <a:outerShdw blurRad="50800" dist="38100" dir="2700000" algn="tl" rotWithShape="0">
                    <a:srgbClr val="000000">
                      <a:alpha val="25000"/>
                    </a:srgbClr>
                  </a:outerShdw>
                </a:effectLst>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800100" y="2006600"/>
            <a:ext cx="7607300" cy="4114800"/>
          </a:xfrm>
          <a:prstGeom prst="rect">
            <a:avLst/>
          </a:prstGeom>
        </p:spPr>
        <p:txBody>
          <a:bodyPr vert="horz"/>
          <a:lstStyle>
            <a:lvl1pPr>
              <a:buFontTx/>
              <a:buNone/>
              <a:defRPr sz="2500">
                <a:solidFill>
                  <a:schemeClr val="tx1">
                    <a:lumMod val="75000"/>
                    <a:lumOff val="25000"/>
                  </a:schemeClr>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283"/>
            <a:ext cx="9144000" cy="666546"/>
          </a:xfrm>
          <a:prstGeom prst="rect">
            <a:avLst/>
          </a:prstGeom>
        </p:spPr>
        <p:txBody>
          <a:bodyPr anchor="t"/>
          <a:lstStyle>
            <a:lvl1pPr>
              <a:defRPr sz="3800" b="0" i="0">
                <a:solidFill>
                  <a:srgbClr val="C20027"/>
                </a:solidFill>
                <a:effectLst>
                  <a:outerShdw blurRad="50800" dist="38100" dir="2700000" algn="tl" rotWithShape="0">
                    <a:srgbClr val="000000">
                      <a:alpha val="25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812800" y="2007157"/>
            <a:ext cx="7645400" cy="4525963"/>
          </a:xfrm>
          <a:prstGeom prst="rect">
            <a:avLst/>
          </a:prstGeom>
        </p:spPr>
        <p:txBody>
          <a:bodyPr/>
          <a:lstStyle>
            <a:lvl1pPr>
              <a:buClr>
                <a:srgbClr val="800000"/>
              </a:buClr>
              <a:buFont typeface="Wingdings" charset="2"/>
              <a:buChar char="§"/>
              <a:defRPr sz="2500">
                <a:solidFill>
                  <a:schemeClr val="tx1">
                    <a:lumMod val="75000"/>
                    <a:lumOff val="25000"/>
                  </a:schemeClr>
                </a:solidFill>
              </a:defRPr>
            </a:lvl1pPr>
            <a:lvl2pPr marL="640080">
              <a:buClr>
                <a:srgbClr val="800000"/>
              </a:buClr>
              <a:buFont typeface="Wingdings" charset="2"/>
              <a:buChar char="§"/>
              <a:defRPr sz="2300">
                <a:solidFill>
                  <a:schemeClr val="tx1">
                    <a:lumMod val="75000"/>
                    <a:lumOff val="25000"/>
                  </a:schemeClr>
                </a:solidFill>
              </a:defRPr>
            </a:lvl2pPr>
            <a:lvl3pPr marL="868680">
              <a:buClr>
                <a:srgbClr val="800000"/>
              </a:buClr>
              <a:defRPr sz="2100">
                <a:solidFill>
                  <a:schemeClr val="tx1">
                    <a:lumMod val="75000"/>
                    <a:lumOff val="25000"/>
                  </a:schemeClr>
                </a:solidFill>
              </a:defRPr>
            </a:lvl3pPr>
            <a:lvl4pPr marL="1097280">
              <a:buClr>
                <a:schemeClr val="tx1">
                  <a:lumMod val="65000"/>
                  <a:lumOff val="35000"/>
                </a:schemeClr>
              </a:buClr>
              <a:buSzPct val="110000"/>
              <a:buFont typeface="Arial"/>
              <a:buChar char="•"/>
              <a:defRPr sz="1900">
                <a:solidFill>
                  <a:schemeClr val="tx1">
                    <a:lumMod val="75000"/>
                    <a:lumOff val="25000"/>
                  </a:schemeClr>
                </a:solidFill>
              </a:defRPr>
            </a:lvl4pPr>
            <a:lvl5pPr marL="1234440" indent="-182880">
              <a:buClr>
                <a:schemeClr val="bg1">
                  <a:lumMod val="50000"/>
                </a:schemeClr>
              </a:buClr>
              <a:buSzPct val="100000"/>
              <a:buFont typeface="Arial"/>
              <a:buChar char="•"/>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48087"/>
            <a:ext cx="7772400" cy="1362075"/>
          </a:xfrm>
          <a:prstGeom prst="rect">
            <a:avLst/>
          </a:prstGeom>
        </p:spPr>
        <p:txBody>
          <a:bodyPr anchor="t"/>
          <a:lstStyle>
            <a:lvl1pPr algn="l">
              <a:defRPr sz="4600" b="0" i="0" cap="none">
                <a:solidFill>
                  <a:srgbClr val="C20027"/>
                </a:solidFill>
                <a:effectLst>
                  <a:outerShdw blurRad="50800" dist="38100" dir="2700000" algn="tl" rotWithShape="0">
                    <a:srgbClr val="000000">
                      <a:alpha val="25000"/>
                    </a:srgbClr>
                  </a:outerShdw>
                </a:effectLst>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47900"/>
            <a:ext cx="7772400" cy="1500187"/>
          </a:xfrm>
          <a:prstGeom prst="rect">
            <a:avLst/>
          </a:prstGeom>
        </p:spPr>
        <p:txBody>
          <a:bodyPr anchor="b"/>
          <a:lstStyle>
            <a:lvl1pPr marL="0" indent="0">
              <a:buNone/>
              <a:defRPr sz="2000" b="0" i="0" cap="all" spc="250">
                <a:solidFill>
                  <a:srgbClr val="800000"/>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85283"/>
            <a:ext cx="9144000" cy="666546"/>
          </a:xfrm>
          <a:prstGeom prst="rect">
            <a:avLst/>
          </a:prstGeom>
        </p:spPr>
        <p:txBody>
          <a:bodyPr/>
          <a:lstStyle>
            <a:lvl1pPr>
              <a:defRPr sz="3800">
                <a:solidFill>
                  <a:srgbClr val="C20027"/>
                </a:solidFill>
                <a:effectLst>
                  <a:outerShdw blurRad="50800" dist="38100" dir="2700000" algn="tl" rotWithShape="0">
                    <a:srgbClr val="000000">
                      <a:alpha val="25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00100" y="2039937"/>
            <a:ext cx="3670300" cy="4525963"/>
          </a:xfrm>
          <a:prstGeom prst="rect">
            <a:avLst/>
          </a:prstGeom>
        </p:spPr>
        <p:txBody>
          <a:bodyPr/>
          <a:lstStyle>
            <a:lvl1pPr marL="274320" indent="-274320">
              <a:buClr>
                <a:srgbClr val="800000"/>
              </a:buClr>
              <a:buFont typeface="Wingdings" charset="2"/>
              <a:buChar char="§"/>
              <a:defRPr sz="2000">
                <a:solidFill>
                  <a:schemeClr val="tx1">
                    <a:lumMod val="75000"/>
                    <a:lumOff val="25000"/>
                  </a:schemeClr>
                </a:solidFill>
              </a:defRPr>
            </a:lvl1pPr>
            <a:lvl2pPr marL="548640" indent="-274320">
              <a:buClr>
                <a:srgbClr val="800000"/>
              </a:buClr>
              <a:buFont typeface="Wingdings" charset="2"/>
              <a:buChar char="§"/>
              <a:defRPr sz="1900">
                <a:solidFill>
                  <a:schemeClr val="tx1">
                    <a:lumMod val="75000"/>
                    <a:lumOff val="25000"/>
                  </a:schemeClr>
                </a:solidFill>
              </a:defRPr>
            </a:lvl2pPr>
            <a:lvl3pPr marL="731520">
              <a:buClr>
                <a:srgbClr val="800000"/>
              </a:buClr>
              <a:defRPr sz="1800">
                <a:solidFill>
                  <a:schemeClr val="tx1">
                    <a:lumMod val="75000"/>
                    <a:lumOff val="25000"/>
                  </a:schemeClr>
                </a:solidFill>
              </a:defRPr>
            </a:lvl3pPr>
            <a:lvl4pPr marL="914400">
              <a:buClr>
                <a:schemeClr val="tx1">
                  <a:lumMod val="65000"/>
                  <a:lumOff val="35000"/>
                </a:schemeClr>
              </a:buClr>
              <a:buFont typeface="Arial"/>
              <a:buChar char="•"/>
              <a:defRPr sz="1700">
                <a:solidFill>
                  <a:schemeClr val="tx1">
                    <a:lumMod val="75000"/>
                    <a:lumOff val="25000"/>
                  </a:schemeClr>
                </a:solidFill>
              </a:defRPr>
            </a:lvl4pPr>
            <a:lvl5pPr marL="1051560" indent="-182880">
              <a:buClr>
                <a:schemeClr val="bg1">
                  <a:lumMod val="50000"/>
                </a:schemeClr>
              </a:buClr>
              <a:buSzPct val="100000"/>
              <a:buFont typeface="Arial"/>
              <a:buChar cha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2039937"/>
            <a:ext cx="3822700" cy="4525963"/>
          </a:xfrm>
          <a:prstGeom prst="rect">
            <a:avLst/>
          </a:prstGeom>
        </p:spPr>
        <p:txBody>
          <a:bodyPr/>
          <a:lstStyle>
            <a:lvl1pPr marL="274320" indent="-274320">
              <a:buClr>
                <a:srgbClr val="800000"/>
              </a:buClr>
              <a:buFont typeface="Wingdings" charset="2"/>
              <a:buChar char="§"/>
              <a:defRPr sz="2000">
                <a:solidFill>
                  <a:schemeClr val="tx1">
                    <a:lumMod val="75000"/>
                    <a:lumOff val="25000"/>
                  </a:schemeClr>
                </a:solidFill>
              </a:defRPr>
            </a:lvl1pPr>
            <a:lvl2pPr marL="548640" indent="-274320">
              <a:buClr>
                <a:srgbClr val="800000"/>
              </a:buClr>
              <a:buFont typeface="Wingdings" charset="2"/>
              <a:buChar char="§"/>
              <a:defRPr sz="1900">
                <a:solidFill>
                  <a:schemeClr val="tx1">
                    <a:lumMod val="75000"/>
                    <a:lumOff val="25000"/>
                  </a:schemeClr>
                </a:solidFill>
              </a:defRPr>
            </a:lvl2pPr>
            <a:lvl3pPr marL="731520">
              <a:buClr>
                <a:srgbClr val="800000"/>
              </a:buClr>
              <a:defRPr sz="1800">
                <a:solidFill>
                  <a:schemeClr val="tx1">
                    <a:lumMod val="75000"/>
                    <a:lumOff val="25000"/>
                  </a:schemeClr>
                </a:solidFill>
              </a:defRPr>
            </a:lvl3pPr>
            <a:lvl4pPr marL="914400">
              <a:buClr>
                <a:schemeClr val="tx1">
                  <a:lumMod val="65000"/>
                  <a:lumOff val="35000"/>
                </a:schemeClr>
              </a:buClr>
              <a:buFont typeface="Arial"/>
              <a:buChar char="•"/>
              <a:defRPr sz="1700">
                <a:solidFill>
                  <a:schemeClr val="tx1">
                    <a:lumMod val="75000"/>
                    <a:lumOff val="25000"/>
                  </a:schemeClr>
                </a:solidFill>
              </a:defRPr>
            </a:lvl4pPr>
            <a:lvl5pPr marL="1051560" indent="-182880">
              <a:buClr>
                <a:schemeClr val="bg1">
                  <a:lumMod val="50000"/>
                </a:schemeClr>
              </a:buClr>
              <a:buSzPct val="100000"/>
              <a:buFont typeface="Arial"/>
              <a:buChar cha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rot="16200000" flipH="1">
            <a:off x="1271588" y="3906837"/>
            <a:ext cx="5041900" cy="22225"/>
          </a:xfrm>
          <a:prstGeom prst="line">
            <a:avLst/>
          </a:prstGeom>
          <a:ln w="9525" cap="flat" cmpd="sng" algn="ctr">
            <a:solidFill>
              <a:schemeClr val="tx1">
                <a:lumMod val="65000"/>
                <a:lumOff val="3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1270000"/>
            <a:ext cx="3008313" cy="635000"/>
          </a:xfrm>
          <a:prstGeom prst="rect">
            <a:avLst/>
          </a:prstGeom>
        </p:spPr>
        <p:txBody>
          <a:bodyPr anchor="t"/>
          <a:lstStyle>
            <a:lvl1pPr algn="l">
              <a:defRPr sz="1600" b="1" i="0" u="none" baseline="0">
                <a:solidFill>
                  <a:srgbClr val="C20027"/>
                </a:solidFill>
                <a:uFill>
                  <a:solidFill>
                    <a:schemeClr val="tx1">
                      <a:lumMod val="65000"/>
                      <a:lumOff val="35000"/>
                    </a:schemeClr>
                  </a:solidFill>
                </a:u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03650" y="1219200"/>
            <a:ext cx="5111750" cy="5853113"/>
          </a:xfrm>
          <a:prstGeom prst="rect">
            <a:avLst/>
          </a:prstGeom>
        </p:spPr>
        <p:txBody>
          <a:bodyPr/>
          <a:lstStyle>
            <a:lvl1pPr>
              <a:buClr>
                <a:srgbClr val="800000"/>
              </a:buClr>
              <a:buFont typeface="Wingdings" charset="2"/>
              <a:buChar char="§"/>
              <a:defRPr sz="2500">
                <a:solidFill>
                  <a:schemeClr val="tx1">
                    <a:lumMod val="75000"/>
                    <a:lumOff val="25000"/>
                  </a:schemeClr>
                </a:solidFill>
              </a:defRPr>
            </a:lvl1pPr>
            <a:lvl2pPr marL="640080">
              <a:buClr>
                <a:srgbClr val="800000"/>
              </a:buClr>
              <a:buFont typeface="Wingdings" charset="2"/>
              <a:buChar char="§"/>
              <a:defRPr sz="2300">
                <a:solidFill>
                  <a:schemeClr val="tx1">
                    <a:lumMod val="75000"/>
                    <a:lumOff val="25000"/>
                  </a:schemeClr>
                </a:solidFill>
              </a:defRPr>
            </a:lvl2pPr>
            <a:lvl3pPr marL="868680">
              <a:buClr>
                <a:srgbClr val="800000"/>
              </a:buClr>
              <a:defRPr sz="2100">
                <a:solidFill>
                  <a:schemeClr val="tx1">
                    <a:lumMod val="75000"/>
                    <a:lumOff val="25000"/>
                  </a:schemeClr>
                </a:solidFill>
              </a:defRPr>
            </a:lvl3pPr>
            <a:lvl4pPr marL="1097280">
              <a:buClr>
                <a:schemeClr val="tx1">
                  <a:lumMod val="65000"/>
                  <a:lumOff val="35000"/>
                </a:schemeClr>
              </a:buClr>
              <a:buFont typeface="Arial"/>
              <a:buChar char="•"/>
              <a:defRPr sz="1900">
                <a:solidFill>
                  <a:schemeClr val="tx1">
                    <a:lumMod val="75000"/>
                    <a:lumOff val="25000"/>
                  </a:schemeClr>
                </a:solidFill>
              </a:defRPr>
            </a:lvl4pPr>
            <a:lvl5pPr marL="1280160" indent="-201168">
              <a:buClr>
                <a:schemeClr val="bg1">
                  <a:lumMod val="50000"/>
                </a:schemeClr>
              </a:buClr>
              <a:buSzPct val="100000"/>
              <a:buFont typeface="Arial"/>
              <a:buChar char="•"/>
              <a:defRPr sz="180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85800" y="1905000"/>
            <a:ext cx="3008313" cy="4559300"/>
          </a:xfrm>
          <a:prstGeom prst="rect">
            <a:avLst/>
          </a:prstGeom>
        </p:spPr>
        <p:txBody>
          <a:bodyPr/>
          <a:lstStyle>
            <a:lvl1pPr marL="0" indent="0">
              <a:buNone/>
              <a:defRPr sz="1400">
                <a:solidFill>
                  <a:schemeClr val="tx1">
                    <a:lumMod val="75000"/>
                    <a:lumOff val="25000"/>
                  </a:schemeClr>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7688" y="4999831"/>
            <a:ext cx="5486400" cy="566738"/>
          </a:xfrm>
          <a:prstGeom prst="rect">
            <a:avLst/>
          </a:prstGeom>
        </p:spPr>
        <p:txBody>
          <a:bodyPr anchor="b"/>
          <a:lstStyle>
            <a:lvl1pPr algn="l">
              <a:defRPr sz="1800" b="1">
                <a:solidFill>
                  <a:srgbClr val="C20027"/>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17688" y="1358900"/>
            <a:ext cx="5486400" cy="35179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30388" y="5566569"/>
            <a:ext cx="5486400" cy="804862"/>
          </a:xfrm>
          <a:prstGeom prst="rect">
            <a:avLst/>
          </a:prstGeom>
        </p:spPr>
        <p:txBody>
          <a:bodyPr/>
          <a:lstStyle>
            <a:lvl1pPr marL="0" indent="0">
              <a:buNone/>
              <a:defRPr sz="15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39800" y="1143000"/>
            <a:ext cx="7620000" cy="4800600"/>
          </a:xfrm>
          <a:prstGeom prst="rect">
            <a:avLst/>
          </a:prstGeom>
        </p:spPr>
        <p:txBody>
          <a:bodyPr vert="horz"/>
          <a:lstStyle>
            <a:lvl1pPr marL="0" indent="0">
              <a:buFontTx/>
              <a:buNone/>
              <a:defRPr sz="2000"/>
            </a:lvl1pPr>
          </a:lstStyle>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292850"/>
            <a:ext cx="9144000" cy="565150"/>
          </a:xfrm>
          <a:prstGeom prst="rect">
            <a:avLst/>
          </a:prstGeom>
          <a:gradFill flip="none" rotWithShape="1">
            <a:gsLst>
              <a:gs pos="43000">
                <a:schemeClr val="bg1"/>
              </a:gs>
              <a:gs pos="100000">
                <a:schemeClr val="bg2"/>
              </a:gs>
            </a:gsLst>
            <a:lin ang="33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sz="1800">
              <a:solidFill>
                <a:srgbClr val="FFFFFF"/>
              </a:solidFill>
              <a:cs typeface="ＭＳ Ｐゴシック" charset="-128"/>
            </a:endParaRPr>
          </a:p>
        </p:txBody>
      </p:sp>
      <p:sp>
        <p:nvSpPr>
          <p:cNvPr id="7" name="Rectangle 6"/>
          <p:cNvSpPr/>
          <p:nvPr userDrawn="1"/>
        </p:nvSpPr>
        <p:spPr>
          <a:xfrm>
            <a:off x="0" y="1588"/>
            <a:ext cx="9155113" cy="674687"/>
          </a:xfrm>
          <a:prstGeom prst="rect">
            <a:avLst/>
          </a:prstGeom>
          <a:gradFill>
            <a:gsLst>
              <a:gs pos="0">
                <a:srgbClr val="800000"/>
              </a:gs>
              <a:gs pos="87000">
                <a:srgbClr val="D8002E"/>
              </a:gs>
            </a:gsLst>
            <a:lin ang="3960000" scaled="0"/>
          </a:gradFill>
          <a:ln w="0" cap="flat" cmpd="sng" algn="ctr">
            <a:noFill/>
            <a:prstDash val="solid"/>
            <a:round/>
            <a:headEnd type="none" w="med" len="med"/>
            <a:tailEnd type="none" w="med" len="med"/>
          </a:ln>
          <a:effectLst>
            <a:outerShdw blurRad="63500" dist="483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sz="1800">
              <a:solidFill>
                <a:srgbClr val="FFFFFF"/>
              </a:solidFill>
              <a:cs typeface="ＭＳ Ｐゴシック" charset="-128"/>
            </a:endParaRPr>
          </a:p>
        </p:txBody>
      </p:sp>
      <p:cxnSp>
        <p:nvCxnSpPr>
          <p:cNvPr id="8" name="Straight Connector 7"/>
          <p:cNvCxnSpPr/>
          <p:nvPr userDrawn="1"/>
        </p:nvCxnSpPr>
        <p:spPr>
          <a:xfrm>
            <a:off x="0" y="674688"/>
            <a:ext cx="9155113" cy="1587"/>
          </a:xfrm>
          <a:prstGeom prst="line">
            <a:avLst/>
          </a:prstGeom>
          <a:ln w="25400" cap="flat" cmpd="sng" algn="ctr">
            <a:solidFill>
              <a:srgbClr val="800000"/>
            </a:solidFill>
            <a:prstDash val="solid"/>
            <a:round/>
            <a:headEnd type="none" w="med" len="med"/>
            <a:tailEnd type="none" w="med" len="med"/>
          </a:ln>
        </p:spPr>
        <p:style>
          <a:lnRef idx="1">
            <a:schemeClr val="accent6"/>
          </a:lnRef>
          <a:fillRef idx="0">
            <a:schemeClr val="accent6"/>
          </a:fillRef>
          <a:effectRef idx="0">
            <a:schemeClr val="accent6"/>
          </a:effectRef>
          <a:fontRef idx="minor">
            <a:schemeClr val="tx1"/>
          </a:fontRef>
        </p:style>
      </p:cxnSp>
      <p:pic>
        <p:nvPicPr>
          <p:cNvPr id="1029" name="Picture 5" descr="uwlogo_web_sm_fl.eps"/>
          <p:cNvPicPr>
            <a:picLocks noChangeAspect="1"/>
          </p:cNvPicPr>
          <p:nvPr userDrawn="1"/>
        </p:nvPicPr>
        <p:blipFill>
          <a:blip r:embed="rId11"/>
          <a:srcRect/>
          <a:stretch>
            <a:fillRect/>
          </a:stretch>
        </p:blipFill>
        <p:spPr bwMode="auto">
          <a:xfrm>
            <a:off x="7670800" y="6300788"/>
            <a:ext cx="1371600" cy="469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0" r:id="rId1"/>
    <p:sldLayoutId id="2147483793" r:id="rId2"/>
    <p:sldLayoutId id="2147483794" r:id="rId3"/>
    <p:sldLayoutId id="2147483795" r:id="rId4"/>
    <p:sldLayoutId id="2147483796" r:id="rId5"/>
    <p:sldLayoutId id="2147483797" r:id="rId6"/>
    <p:sldLayoutId id="2147483801" r:id="rId7"/>
    <p:sldLayoutId id="2147483798" r:id="rId8"/>
    <p:sldLayoutId id="2147483799" r:id="rId9"/>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3.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sla.wisc.edu/content/events/Mary_Schleppegrell.html" TargetMode="External"/><Relationship Id="rId5"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hyperlink" Target="http://www.sla.wisc.edu/content/events/Ryuko_Kubota.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4.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18.png"/><Relationship Id="rId5" Type="http://schemas.openxmlformats.org/officeDocument/2006/relationships/image" Target="../media/image4.jpeg"/><Relationship Id="rId1" Type="http://schemas.microsoft.com/office/2007/relationships/media" Target="file://localhost/Users/diannamurphy/Dropbox/dianna/yale_symposium_november_2012/Why-Study-a-Language-at-UW-Madison%5Bwww.savevid.com%5D.mp4" TargetMode="External"/><Relationship Id="rId2" Type="http://schemas.openxmlformats.org/officeDocument/2006/relationships/video" Target="file://localhost/Users/diannamurphy/Dropbox/dianna/yale_symposium_november_2012/Why-Study-a-Language-at-UW-Madison%5Bwww.savevid.com%5D.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2.jpg"/><Relationship Id="rId5" Type="http://schemas.openxmlformats.org/officeDocument/2006/relationships/image" Target="../media/image23.jpg"/><Relationship Id="rId6" Type="http://schemas.openxmlformats.org/officeDocument/2006/relationships/image" Target="../media/image24.jp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4.jpeg"/><Relationship Id="rId5"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5" Type="http://schemas.openxmlformats.org/officeDocument/2006/relationships/image" Target="../media/image4.jpe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36696"/>
            <a:ext cx="9144000" cy="82130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Language Institute_4c_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919" y="1408644"/>
            <a:ext cx="7578823" cy="42657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Institute</a:t>
            </a:r>
            <a:endParaRPr lang="en-US" dirty="0"/>
          </a:p>
        </p:txBody>
      </p:sp>
      <p:sp>
        <p:nvSpPr>
          <p:cNvPr id="4" name="Content Placeholder 3"/>
          <p:cNvSpPr>
            <a:spLocks noGrp="1"/>
          </p:cNvSpPr>
          <p:nvPr>
            <p:ph idx="1"/>
          </p:nvPr>
        </p:nvSpPr>
        <p:spPr/>
        <p:txBody>
          <a:bodyPr/>
          <a:lstStyle/>
          <a:p>
            <a:r>
              <a:rPr lang="en-US" dirty="0" smtClean="0"/>
              <a:t>Est. 2003-4</a:t>
            </a:r>
          </a:p>
          <a:p>
            <a:r>
              <a:rPr lang="en-US" dirty="0" smtClean="0"/>
              <a:t>College of Letters and Science and Division of International Studies</a:t>
            </a:r>
          </a:p>
          <a:p>
            <a:r>
              <a:rPr lang="en-US" dirty="0" smtClean="0"/>
              <a:t>Founding director: Sally Magnan (2004-11); current interim director: Junko Mori (2011-13)</a:t>
            </a:r>
          </a:p>
          <a:p>
            <a:r>
              <a:rPr lang="en-US" dirty="0" smtClean="0"/>
              <a:t>Founding associate director: Dianna Murphy (2004-present)</a:t>
            </a:r>
          </a:p>
          <a:p>
            <a:endParaRPr lang="en-US" dirty="0"/>
          </a:p>
        </p:txBody>
      </p:sp>
      <p:pic>
        <p:nvPicPr>
          <p:cNvPr id="5" name="Picture 4" descr="Language%20Institute_4c_L.jpeg"/>
          <p:cNvPicPr>
            <a:picLocks noChangeAspect="1"/>
          </p:cNvPicPr>
          <p:nvPr/>
        </p:nvPicPr>
        <p:blipFill>
          <a:blip r:embed="rId2"/>
          <a:stretch>
            <a:fillRect/>
          </a:stretch>
        </p:blipFill>
        <p:spPr>
          <a:xfrm>
            <a:off x="7218758" y="6256362"/>
            <a:ext cx="1925241" cy="601638"/>
          </a:xfrm>
          <a:prstGeom prst="rect">
            <a:avLst/>
          </a:prstGeom>
        </p:spPr>
      </p:pic>
    </p:spTree>
    <p:extLst>
      <p:ext uri="{BB962C8B-B14F-4D97-AF65-F5344CB8AC3E}">
        <p14:creationId xmlns:p14="http://schemas.microsoft.com/office/powerpoint/2010/main" val="251758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dirty="0" smtClean="0"/>
              <a:t>Language</a:t>
            </a:r>
            <a:r>
              <a:rPr lang="en-US" altLang="ja-JP" b="1" dirty="0" smtClean="0"/>
              <a:t> </a:t>
            </a:r>
            <a:r>
              <a:rPr lang="en-US" altLang="ja-JP" dirty="0" smtClean="0"/>
              <a:t>Institute: Mission</a:t>
            </a:r>
            <a:endParaRPr lang="ja-JP" altLang="en-US" dirty="0"/>
          </a:p>
        </p:txBody>
      </p:sp>
      <p:sp>
        <p:nvSpPr>
          <p:cNvPr id="5" name="Text Placeholder 4"/>
          <p:cNvSpPr>
            <a:spLocks noGrp="1"/>
          </p:cNvSpPr>
          <p:nvPr>
            <p:ph type="body" sz="quarter" idx="10"/>
          </p:nvPr>
        </p:nvSpPr>
        <p:spPr/>
        <p:txBody>
          <a:bodyPr/>
          <a:lstStyle/>
          <a:p>
            <a:pPr marL="0" indent="0" algn="ctr">
              <a:buClr>
                <a:srgbClr val="800000"/>
              </a:buClr>
            </a:pPr>
            <a:r>
              <a:rPr lang="en-US" altLang="ja-JP" sz="3200" dirty="0">
                <a:solidFill>
                  <a:srgbClr val="000000"/>
                </a:solidFill>
              </a:rPr>
              <a:t>P</a:t>
            </a:r>
            <a:r>
              <a:rPr lang="en-US" altLang="ja-JP" sz="3200" dirty="0" smtClean="0">
                <a:solidFill>
                  <a:srgbClr val="000000"/>
                </a:solidFill>
              </a:rPr>
              <a:t>romote collaboration </a:t>
            </a:r>
            <a:br>
              <a:rPr lang="en-US" altLang="ja-JP" sz="3200" dirty="0" smtClean="0">
                <a:solidFill>
                  <a:srgbClr val="000000"/>
                </a:solidFill>
              </a:rPr>
            </a:br>
            <a:r>
              <a:rPr lang="en-US" altLang="ja-JP" sz="3200" dirty="0" smtClean="0">
                <a:solidFill>
                  <a:srgbClr val="000000"/>
                </a:solidFill>
              </a:rPr>
              <a:t>for research, </a:t>
            </a:r>
            <a:r>
              <a:rPr lang="en-US" altLang="ja-JP" sz="3200" dirty="0">
                <a:solidFill>
                  <a:srgbClr val="000000"/>
                </a:solidFill>
              </a:rPr>
              <a:t>education, </a:t>
            </a:r>
            <a:r>
              <a:rPr lang="en-US" altLang="ja-JP" sz="3200" dirty="0" smtClean="0">
                <a:solidFill>
                  <a:srgbClr val="000000"/>
                </a:solidFill>
              </a:rPr>
              <a:t>and outreach in languages, literatures, and cultures</a:t>
            </a: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spTree>
    <p:extLst>
      <p:ext uri="{BB962C8B-B14F-4D97-AF65-F5344CB8AC3E}">
        <p14:creationId xmlns:p14="http://schemas.microsoft.com/office/powerpoint/2010/main" val="42193914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dirty="0"/>
              <a:t>The</a:t>
            </a:r>
            <a:r>
              <a:rPr lang="en-US" altLang="ja-JP" b="1" dirty="0" smtClean="0"/>
              <a:t> </a:t>
            </a:r>
            <a:r>
              <a:rPr lang="en-US" altLang="ja-JP" dirty="0"/>
              <a:t>Language</a:t>
            </a:r>
            <a:r>
              <a:rPr lang="en-US" altLang="ja-JP" b="1" dirty="0" smtClean="0"/>
              <a:t> </a:t>
            </a:r>
            <a:r>
              <a:rPr lang="en-US" altLang="ja-JP" dirty="0" smtClean="0"/>
              <a:t>Institute: Mission</a:t>
            </a:r>
            <a:endParaRPr lang="ja-JP" altLang="en-US" dirty="0"/>
          </a:p>
        </p:txBody>
      </p:sp>
      <p:sp>
        <p:nvSpPr>
          <p:cNvPr id="5" name="Text Placeholder 4"/>
          <p:cNvSpPr>
            <a:spLocks noGrp="1"/>
          </p:cNvSpPr>
          <p:nvPr>
            <p:ph type="body" sz="quarter" idx="10"/>
          </p:nvPr>
        </p:nvSpPr>
        <p:spPr/>
        <p:txBody>
          <a:bodyPr/>
          <a:lstStyle/>
          <a:p>
            <a:pPr marL="0" indent="0" algn="ctr">
              <a:buClr>
                <a:srgbClr val="800000"/>
              </a:buClr>
            </a:pPr>
            <a:r>
              <a:rPr lang="en-US" altLang="ja-JP" sz="3200" dirty="0">
                <a:solidFill>
                  <a:srgbClr val="000000"/>
                </a:solidFill>
              </a:rPr>
              <a:t>P</a:t>
            </a:r>
            <a:r>
              <a:rPr lang="en-US" altLang="ja-JP" sz="3200" dirty="0" smtClean="0">
                <a:solidFill>
                  <a:srgbClr val="000000"/>
                </a:solidFill>
              </a:rPr>
              <a:t>romote collaboration for research, </a:t>
            </a:r>
            <a:r>
              <a:rPr lang="en-US" altLang="ja-JP" sz="3200" dirty="0" smtClean="0">
                <a:solidFill>
                  <a:srgbClr val="C20027"/>
                </a:solidFill>
              </a:rPr>
              <a:t>education</a:t>
            </a:r>
            <a:r>
              <a:rPr lang="en-US" altLang="ja-JP" sz="3200" dirty="0" smtClean="0">
                <a:solidFill>
                  <a:srgbClr val="000000"/>
                </a:solidFill>
              </a:rPr>
              <a:t>, and outreach in languages, literatures, and cultures</a:t>
            </a:r>
          </a:p>
        </p:txBody>
      </p:sp>
      <p:pic>
        <p:nvPicPr>
          <p:cNvPr id="8" name="Picture 7" descr="Language%20Institute_4c_L.jpeg"/>
          <p:cNvPicPr>
            <a:picLocks noChangeAspect="1"/>
          </p:cNvPicPr>
          <p:nvPr/>
        </p:nvPicPr>
        <p:blipFill>
          <a:blip r:embed="rId3"/>
          <a:stretch>
            <a:fillRect/>
          </a:stretch>
        </p:blipFill>
        <p:spPr>
          <a:xfrm>
            <a:off x="7176423" y="6256362"/>
            <a:ext cx="1925241" cy="60163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dirty="0" smtClean="0"/>
              <a:t>Education</a:t>
            </a:r>
            <a:br>
              <a:rPr lang="en-US" altLang="ja-JP" dirty="0" smtClean="0"/>
            </a:br>
            <a:r>
              <a:rPr lang="en-US" altLang="ja-JP" sz="2800" dirty="0" smtClean="0"/>
              <a:t>Academic Programs</a:t>
            </a:r>
            <a:r>
              <a:rPr lang="en-US" altLang="ja-JP" b="1" dirty="0" smtClean="0">
                <a:solidFill>
                  <a:srgbClr val="000000"/>
                </a:solidFill>
              </a:rPr>
              <a:t/>
            </a:r>
            <a:br>
              <a:rPr lang="en-US" altLang="ja-JP" b="1" dirty="0" smtClean="0">
                <a:solidFill>
                  <a:srgbClr val="000000"/>
                </a:solidFill>
              </a:rPr>
            </a:br>
            <a:endParaRPr lang="ja-JP" altLang="en-US" b="1" dirty="0"/>
          </a:p>
        </p:txBody>
      </p:sp>
      <p:sp>
        <p:nvSpPr>
          <p:cNvPr id="12" name="Content Placeholder 11"/>
          <p:cNvSpPr>
            <a:spLocks noGrp="1"/>
          </p:cNvSpPr>
          <p:nvPr>
            <p:ph sz="half" idx="2"/>
          </p:nvPr>
        </p:nvSpPr>
        <p:spPr>
          <a:xfrm>
            <a:off x="4686299" y="2482537"/>
            <a:ext cx="4347634" cy="3987884"/>
          </a:xfrm>
        </p:spPr>
        <p:txBody>
          <a:bodyPr/>
          <a:lstStyle/>
          <a:p>
            <a:pPr marL="0" indent="0">
              <a:buNone/>
            </a:pPr>
            <a:r>
              <a:rPr lang="en-US" altLang="ja-JP" sz="2400" dirty="0" smtClean="0"/>
              <a:t>Russian Flagship Center</a:t>
            </a:r>
            <a:r>
              <a:rPr lang="en-US" altLang="ja-JP" sz="1800" dirty="0" smtClean="0"/>
              <a:t> </a:t>
            </a:r>
          </a:p>
          <a:p>
            <a:pPr lvl="1">
              <a:buFont typeface="Arial"/>
              <a:buChar char="•"/>
            </a:pPr>
            <a:r>
              <a:rPr lang="en-US" altLang="ja-JP" sz="1700" dirty="0" smtClean="0"/>
              <a:t>With the Department of Slavic Languages and Literature</a:t>
            </a:r>
          </a:p>
          <a:p>
            <a:pPr lvl="1">
              <a:buFont typeface="Arial"/>
              <a:buChar char="•"/>
            </a:pPr>
            <a:r>
              <a:rPr lang="en-US" altLang="ja-JP" sz="1700" dirty="0" smtClean="0"/>
              <a:t>Funded by the National Security Education Program</a:t>
            </a:r>
          </a:p>
          <a:p>
            <a:endParaRPr lang="ja-JP" altLang="en-US" dirty="0"/>
          </a:p>
        </p:txBody>
      </p:sp>
      <p:pic>
        <p:nvPicPr>
          <p:cNvPr id="8" name="Picture 7" descr="Language%20Institute_4c_L.jpeg"/>
          <p:cNvPicPr>
            <a:picLocks noChangeAspect="1"/>
          </p:cNvPicPr>
          <p:nvPr/>
        </p:nvPicPr>
        <p:blipFill>
          <a:blip r:embed="rId3"/>
          <a:stretch>
            <a:fillRect/>
          </a:stretch>
        </p:blipFill>
        <p:spPr>
          <a:xfrm>
            <a:off x="7176423" y="6256362"/>
            <a:ext cx="1925241" cy="601638"/>
          </a:xfrm>
          <a:prstGeom prst="rect">
            <a:avLst/>
          </a:prstGeom>
        </p:spPr>
      </p:pic>
      <p:sp>
        <p:nvSpPr>
          <p:cNvPr id="13" name="Content Placeholder 12"/>
          <p:cNvSpPr>
            <a:spLocks noGrp="1"/>
          </p:cNvSpPr>
          <p:nvPr>
            <p:ph sz="half" idx="1"/>
          </p:nvPr>
        </p:nvSpPr>
        <p:spPr>
          <a:xfrm>
            <a:off x="272769" y="2520727"/>
            <a:ext cx="4612495" cy="4045173"/>
          </a:xfrm>
        </p:spPr>
        <p:txBody>
          <a:bodyPr/>
          <a:lstStyle/>
          <a:p>
            <a:pPr marL="0" indent="0">
              <a:buNone/>
            </a:pPr>
            <a:r>
              <a:rPr lang="en-US" altLang="ja-JP" sz="2400" dirty="0" smtClean="0"/>
              <a:t>PhD Program in</a:t>
            </a:r>
          </a:p>
          <a:p>
            <a:pPr marL="0" indent="0">
              <a:buNone/>
            </a:pPr>
            <a:r>
              <a:rPr lang="en-US" altLang="ja-JP" sz="2400" dirty="0" smtClean="0"/>
              <a:t>Second Language Acquisition</a:t>
            </a:r>
            <a:endParaRPr lang="ja-JP" altLang="en-US" sz="2400" dirty="0"/>
          </a:p>
        </p:txBody>
      </p:sp>
      <p:pic>
        <p:nvPicPr>
          <p:cNvPr id="14" name="Picture 13"/>
          <p:cNvPicPr>
            <a:picLocks noChangeAspect="1"/>
          </p:cNvPicPr>
          <p:nvPr/>
        </p:nvPicPr>
        <p:blipFill>
          <a:blip r:embed="rId4"/>
          <a:stretch>
            <a:fillRect/>
          </a:stretch>
        </p:blipFill>
        <p:spPr>
          <a:xfrm>
            <a:off x="637984" y="3438769"/>
            <a:ext cx="2282800" cy="1712100"/>
          </a:xfrm>
          <a:prstGeom prst="rect">
            <a:avLst/>
          </a:prstGeom>
        </p:spPr>
      </p:pic>
      <p:pic>
        <p:nvPicPr>
          <p:cNvPr id="15" name="Picture 14"/>
          <p:cNvPicPr>
            <a:picLocks noChangeAspect="1"/>
          </p:cNvPicPr>
          <p:nvPr/>
        </p:nvPicPr>
        <p:blipFill>
          <a:blip r:embed="rId5"/>
          <a:stretch>
            <a:fillRect/>
          </a:stretch>
        </p:blipFill>
        <p:spPr>
          <a:xfrm>
            <a:off x="2006644" y="4569923"/>
            <a:ext cx="2618043" cy="1740999"/>
          </a:xfrm>
          <a:prstGeom prst="rect">
            <a:avLst/>
          </a:prstGeom>
        </p:spPr>
      </p:pic>
      <p:pic>
        <p:nvPicPr>
          <p:cNvPr id="17" name="Picture 16"/>
          <p:cNvPicPr>
            <a:picLocks noChangeAspect="1"/>
          </p:cNvPicPr>
          <p:nvPr/>
        </p:nvPicPr>
        <p:blipFill>
          <a:blip r:embed="rId6"/>
          <a:stretch>
            <a:fillRect/>
          </a:stretch>
        </p:blipFill>
        <p:spPr>
          <a:xfrm>
            <a:off x="5063326" y="4494497"/>
            <a:ext cx="3810000" cy="1485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24275"/>
            <a:ext cx="9144000" cy="666546"/>
          </a:xfrm>
        </p:spPr>
        <p:txBody>
          <a:bodyPr/>
          <a:lstStyle/>
          <a:p>
            <a:r>
              <a:rPr lang="en-US" altLang="ja-JP" dirty="0" smtClean="0"/>
              <a:t>Education</a:t>
            </a:r>
            <a:r>
              <a:rPr lang="en-US" altLang="ja-JP" b="1" dirty="0" smtClean="0"/>
              <a:t/>
            </a:r>
            <a:br>
              <a:rPr lang="en-US" altLang="ja-JP" b="1" dirty="0" smtClean="0"/>
            </a:br>
            <a:r>
              <a:rPr lang="en-US" altLang="ja-JP" sz="2800" dirty="0" smtClean="0"/>
              <a:t>Online Curriculum and Instructional </a:t>
            </a:r>
            <a:br>
              <a:rPr lang="en-US" altLang="ja-JP" sz="2800" dirty="0" smtClean="0"/>
            </a:br>
            <a:r>
              <a:rPr lang="en-US" altLang="ja-JP" sz="2800" dirty="0" smtClean="0"/>
              <a:t>Materials Development Projects</a:t>
            </a:r>
            <a:r>
              <a:rPr lang="en-US" altLang="ja-JP" sz="3200" b="1" dirty="0" smtClean="0">
                <a:solidFill>
                  <a:srgbClr val="000000"/>
                </a:solidFill>
              </a:rPr>
              <a:t/>
            </a:r>
            <a:br>
              <a:rPr lang="en-US" altLang="ja-JP" sz="3200" b="1" dirty="0" smtClean="0">
                <a:solidFill>
                  <a:srgbClr val="000000"/>
                </a:solidFill>
              </a:rPr>
            </a:br>
            <a:r>
              <a:rPr lang="en-US" altLang="ja-JP" b="1" dirty="0" smtClean="0">
                <a:solidFill>
                  <a:srgbClr val="000000"/>
                </a:solidFill>
              </a:rPr>
              <a:t/>
            </a:r>
            <a:br>
              <a:rPr lang="en-US" altLang="ja-JP" b="1" dirty="0" smtClean="0">
                <a:solidFill>
                  <a:srgbClr val="000000"/>
                </a:solidFill>
              </a:rPr>
            </a:br>
            <a:endParaRPr lang="ja-JP" altLang="en-US" b="1" dirty="0"/>
          </a:p>
        </p:txBody>
      </p:sp>
      <p:sp>
        <p:nvSpPr>
          <p:cNvPr id="5" name="Text Placeholder 4"/>
          <p:cNvSpPr>
            <a:spLocks noGrp="1"/>
          </p:cNvSpPr>
          <p:nvPr>
            <p:ph type="body" sz="quarter" idx="10"/>
          </p:nvPr>
        </p:nvSpPr>
        <p:spPr>
          <a:xfrm>
            <a:off x="800100" y="2717800"/>
            <a:ext cx="7607300" cy="3107254"/>
          </a:xfrm>
        </p:spPr>
        <p:txBody>
          <a:bodyPr/>
          <a:lstStyle/>
          <a:p>
            <a:pPr>
              <a:buClr>
                <a:srgbClr val="800000"/>
              </a:buClr>
              <a:buFont typeface="Wingdings" charset="2"/>
              <a:buChar char="n"/>
            </a:pPr>
            <a:r>
              <a:rPr lang="en-US" altLang="ja-JP" sz="2800" dirty="0" smtClean="0"/>
              <a:t>Russian</a:t>
            </a:r>
          </a:p>
          <a:p>
            <a:pPr>
              <a:buClr>
                <a:srgbClr val="800000"/>
              </a:buClr>
              <a:buFont typeface="Wingdings" charset="2"/>
              <a:buChar char="n"/>
            </a:pPr>
            <a:r>
              <a:rPr lang="en-US" altLang="ja-JP" sz="2800" dirty="0" smtClean="0"/>
              <a:t>Swahili</a:t>
            </a:r>
          </a:p>
          <a:p>
            <a:pPr>
              <a:buClr>
                <a:srgbClr val="800000"/>
              </a:buClr>
              <a:buFont typeface="Wingdings" charset="2"/>
              <a:buChar char="n"/>
            </a:pPr>
            <a:r>
              <a:rPr lang="en-US" altLang="ja-JP" sz="2800" dirty="0" smtClean="0"/>
              <a:t>LCTL teacher training</a:t>
            </a:r>
          </a:p>
          <a:p>
            <a:pPr>
              <a:buClr>
                <a:srgbClr val="800000"/>
              </a:buClr>
              <a:buFont typeface="Wingdings" charset="2"/>
              <a:buChar char="n"/>
            </a:pPr>
            <a:r>
              <a:rPr lang="en-US" altLang="ja-JP" sz="2800" dirty="0" smtClean="0"/>
              <a:t>Kazak and Uzbek</a:t>
            </a:r>
          </a:p>
          <a:p>
            <a:pPr>
              <a:buClr>
                <a:srgbClr val="800000"/>
              </a:buClr>
              <a:buFont typeface="Wingdings" charset="2"/>
              <a:buChar char="n"/>
            </a:pPr>
            <a:r>
              <a:rPr lang="en-US" altLang="ja-JP" sz="2800" dirty="0" smtClean="0"/>
              <a:t>Business Chinese</a:t>
            </a:r>
          </a:p>
          <a:p>
            <a:pPr>
              <a:buClr>
                <a:srgbClr val="800000"/>
              </a:buClr>
              <a:buFont typeface="Wingdings" charset="2"/>
              <a:buChar char="n"/>
            </a:pPr>
            <a:r>
              <a:rPr lang="en-US" altLang="ja-JP" sz="2800" dirty="0" smtClean="0"/>
              <a:t>Chinese courses for high school students</a:t>
            </a:r>
          </a:p>
          <a:p>
            <a:pPr>
              <a:buFont typeface="Arial"/>
              <a:buChar char="•"/>
            </a:pPr>
            <a:endParaRPr lang="en-US" altLang="ja-JP" dirty="0" smtClean="0">
              <a:solidFill>
                <a:srgbClr val="000000"/>
              </a:solidFill>
            </a:endParaRP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pic>
        <p:nvPicPr>
          <p:cNvPr id="6" name="Picture 5"/>
          <p:cNvPicPr>
            <a:picLocks noChangeAspect="1"/>
          </p:cNvPicPr>
          <p:nvPr/>
        </p:nvPicPr>
        <p:blipFill>
          <a:blip r:embed="rId3"/>
          <a:stretch>
            <a:fillRect/>
          </a:stretch>
        </p:blipFill>
        <p:spPr>
          <a:xfrm>
            <a:off x="4838700" y="2768595"/>
            <a:ext cx="4206295" cy="2561166"/>
          </a:xfrm>
          <a:prstGeom prst="rect">
            <a:avLst/>
          </a:prstGeom>
          <a:ln w="3175" cmpd="sng">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49676"/>
            <a:ext cx="9144000" cy="666546"/>
          </a:xfrm>
        </p:spPr>
        <p:txBody>
          <a:bodyPr/>
          <a:lstStyle/>
          <a:p>
            <a:r>
              <a:rPr lang="en-US" altLang="ja-JP" dirty="0" smtClean="0"/>
              <a:t>Education</a:t>
            </a:r>
            <a:br>
              <a:rPr lang="en-US" altLang="ja-JP" dirty="0" smtClean="0"/>
            </a:br>
            <a:r>
              <a:rPr lang="en-US" altLang="ja-JP" sz="2800" dirty="0" smtClean="0"/>
              <a:t>Programming for Faculty, Instructional Staff </a:t>
            </a:r>
            <a:br>
              <a:rPr lang="en-US" altLang="ja-JP" sz="2800" dirty="0" smtClean="0"/>
            </a:br>
            <a:r>
              <a:rPr lang="en-US" altLang="ja-JP" sz="2800" dirty="0" smtClean="0"/>
              <a:t>and Graduate Students</a:t>
            </a:r>
            <a:r>
              <a:rPr lang="en-US" altLang="ja-JP" sz="4000" b="1" dirty="0" smtClean="0"/>
              <a:t/>
            </a:r>
            <a:br>
              <a:rPr lang="en-US" altLang="ja-JP" sz="4000" b="1" dirty="0" smtClean="0"/>
            </a:br>
            <a:endParaRPr lang="ja-JP" altLang="en-US" b="1" dirty="0"/>
          </a:p>
        </p:txBody>
      </p:sp>
      <p:sp>
        <p:nvSpPr>
          <p:cNvPr id="5" name="Text Placeholder 4"/>
          <p:cNvSpPr>
            <a:spLocks noGrp="1"/>
          </p:cNvSpPr>
          <p:nvPr>
            <p:ph type="body" sz="quarter" idx="10"/>
          </p:nvPr>
        </p:nvSpPr>
        <p:spPr>
          <a:xfrm>
            <a:off x="698496" y="2678384"/>
            <a:ext cx="7607300" cy="945001"/>
          </a:xfrm>
        </p:spPr>
        <p:txBody>
          <a:bodyPr/>
          <a:lstStyle/>
          <a:p>
            <a:pPr marL="0" indent="0">
              <a:buClr>
                <a:srgbClr val="800000"/>
              </a:buClr>
              <a:buFont typeface="Wingdings" charset="2"/>
              <a:buChar char="n"/>
            </a:pPr>
            <a:r>
              <a:rPr kumimoji="1" lang="en-US" altLang="ja-JP" sz="2400" b="1" dirty="0" smtClean="0"/>
              <a:t> </a:t>
            </a:r>
            <a:r>
              <a:rPr kumimoji="1" lang="en-US" altLang="ja-JP" sz="2400" dirty="0" smtClean="0"/>
              <a:t>Lecture Series</a:t>
            </a:r>
            <a:br>
              <a:rPr kumimoji="1" lang="en-US" altLang="ja-JP" sz="2400" dirty="0" smtClean="0"/>
            </a:br>
            <a:r>
              <a:rPr kumimoji="1" lang="en-US" altLang="ja-JP" sz="1800" dirty="0" smtClean="0"/>
              <a:t>“</a:t>
            </a:r>
            <a:r>
              <a:rPr kumimoji="1" lang="en-US" altLang="ja-JP" sz="1800" i="1" dirty="0" smtClean="0"/>
              <a:t>Language, Cognition, and Sociality” </a:t>
            </a:r>
            <a:r>
              <a:rPr kumimoji="1" lang="en-US" altLang="ja-JP" sz="1800" dirty="0" smtClean="0"/>
              <a:t>(2012-13)</a:t>
            </a:r>
          </a:p>
          <a:p>
            <a:pPr marL="0" indent="0"/>
            <a:r>
              <a:rPr kumimoji="1" lang="en-US" altLang="ja-JP" sz="1800" i="1" dirty="0" smtClean="0"/>
              <a:t>“Cosmopolitanism and Language” </a:t>
            </a:r>
            <a:r>
              <a:rPr kumimoji="1" lang="en-US" altLang="ja-JP" sz="1800" dirty="0" smtClean="0"/>
              <a:t>(2011-12)</a:t>
            </a:r>
          </a:p>
          <a:p>
            <a:pPr marL="0" indent="0"/>
            <a:r>
              <a:rPr kumimoji="1" lang="en-US" altLang="ja-JP" sz="1800" i="1" dirty="0" smtClean="0"/>
              <a:t>“Immersion and Language Learning” </a:t>
            </a:r>
            <a:r>
              <a:rPr kumimoji="1" lang="en-US" altLang="ja-JP" sz="1800" dirty="0" smtClean="0"/>
              <a:t>(2010-11)</a:t>
            </a:r>
          </a:p>
          <a:p>
            <a:pPr marL="0" indent="0"/>
            <a:r>
              <a:rPr kumimoji="1" lang="en-US" altLang="ja-JP" sz="1800" i="1" dirty="0" smtClean="0"/>
              <a:t>“Language and Migration” </a:t>
            </a:r>
            <a:r>
              <a:rPr kumimoji="1" lang="en-US" altLang="ja-JP" sz="1800" dirty="0" smtClean="0"/>
              <a:t>(2009-10)</a:t>
            </a:r>
          </a:p>
          <a:p>
            <a:pPr>
              <a:spcAft>
                <a:spcPts val="1800"/>
              </a:spcAft>
            </a:pPr>
            <a:r>
              <a:rPr kumimoji="1" lang="en-US" altLang="ja-JP" sz="1800" i="1" dirty="0" smtClean="0"/>
              <a:t>“Culture, Literature, and Language” </a:t>
            </a:r>
            <a:r>
              <a:rPr kumimoji="1" lang="en-US" altLang="ja-JP" sz="1800" dirty="0" smtClean="0"/>
              <a:t>(2008-09)</a:t>
            </a:r>
            <a:endParaRPr kumimoji="1" lang="en-US" altLang="ja-JP" sz="2000" i="1" dirty="0" smtClean="0"/>
          </a:p>
          <a:p>
            <a:pPr>
              <a:spcAft>
                <a:spcPts val="1800"/>
              </a:spcAft>
              <a:buClr>
                <a:srgbClr val="800000"/>
              </a:buClr>
              <a:buFont typeface="Wingdings" charset="2"/>
              <a:buChar char="n"/>
            </a:pPr>
            <a:r>
              <a:rPr kumimoji="1" lang="en-US" altLang="ja-JP" sz="2400" dirty="0" smtClean="0"/>
              <a:t>Second Language Acquisition Talk Series</a:t>
            </a:r>
            <a:endParaRPr lang="en-US" altLang="ja-JP" sz="2400" i="1" dirty="0" smtClean="0">
              <a:hlinkClick r:id="rId2"/>
            </a:endParaRPr>
          </a:p>
          <a:p>
            <a:pPr>
              <a:buClr>
                <a:srgbClr val="800000"/>
              </a:buClr>
              <a:buFont typeface="Wingdings" charset="2"/>
              <a:buChar char="n"/>
            </a:pPr>
            <a:r>
              <a:rPr lang="en-US" altLang="ja-JP" sz="2400" dirty="0" smtClean="0"/>
              <a:t>Workshops for language </a:t>
            </a:r>
            <a:r>
              <a:rPr lang="en-US" altLang="ja-JP" sz="2400" dirty="0"/>
              <a:t>i</a:t>
            </a:r>
            <a:r>
              <a:rPr lang="en-US" altLang="ja-JP" sz="2400" dirty="0" smtClean="0"/>
              <a:t>nstructors</a:t>
            </a:r>
            <a:endParaRPr kumimoji="1" lang="en-US" altLang="ja-JP" sz="2400" dirty="0" smtClean="0"/>
          </a:p>
          <a:p>
            <a:pPr marL="0" indent="0"/>
            <a:endParaRPr kumimoji="1" lang="en-US" altLang="ja-JP" sz="2400" i="1" dirty="0" smtClean="0"/>
          </a:p>
          <a:p>
            <a:pPr marL="0" indent="0"/>
            <a:endParaRPr lang="en-US" altLang="ja-JP" sz="2400" i="1" dirty="0" smtClean="0">
              <a:hlinkClick r:id="rId2"/>
            </a:endParaRPr>
          </a:p>
        </p:txBody>
      </p:sp>
      <p:pic>
        <p:nvPicPr>
          <p:cNvPr id="8" name="Picture 7" descr="Language%20Institute_4c_L.jpeg"/>
          <p:cNvPicPr>
            <a:picLocks noChangeAspect="1"/>
          </p:cNvPicPr>
          <p:nvPr/>
        </p:nvPicPr>
        <p:blipFill>
          <a:blip r:embed="rId3"/>
          <a:stretch>
            <a:fillRect/>
          </a:stretch>
        </p:blipFill>
        <p:spPr>
          <a:xfrm>
            <a:off x="7167956" y="6256362"/>
            <a:ext cx="1925241" cy="601638"/>
          </a:xfrm>
          <a:prstGeom prst="rect">
            <a:avLst/>
          </a:prstGeom>
        </p:spPr>
      </p:pic>
      <p:sp>
        <p:nvSpPr>
          <p:cNvPr id="10" name="TextBox 9"/>
          <p:cNvSpPr txBox="1"/>
          <p:nvPr/>
        </p:nvSpPr>
        <p:spPr>
          <a:xfrm>
            <a:off x="556909" y="3110876"/>
            <a:ext cx="4717374" cy="2062103"/>
          </a:xfrm>
          <a:prstGeom prst="rect">
            <a:avLst/>
          </a:prstGeom>
          <a:noFill/>
        </p:spPr>
        <p:txBody>
          <a:bodyPr wrap="square" rtlCol="0">
            <a:spAutoFit/>
          </a:bodyPr>
          <a:lstStyle/>
          <a:p>
            <a:r>
              <a:rPr lang="en-US" altLang="ja-JP" sz="2000" i="1" dirty="0" smtClean="0">
                <a:hlinkClick r:id="rId2"/>
              </a:rPr>
              <a:t> </a:t>
            </a:r>
            <a:endParaRPr lang="en-US" altLang="ja-JP" sz="2000" i="1" dirty="0" smtClean="0">
              <a:hlinkClick r:id="rId4"/>
            </a:endParaRPr>
          </a:p>
          <a:p>
            <a:endParaRPr kumimoji="1" lang="en-US" altLang="ja-JP" sz="2200" dirty="0" smtClean="0"/>
          </a:p>
          <a:p>
            <a:endParaRPr kumimoji="1" lang="en-US" altLang="ja-JP" sz="2200" dirty="0" smtClean="0"/>
          </a:p>
          <a:p>
            <a:endParaRPr kumimoji="1" lang="en-US" altLang="ja-JP" sz="2200" dirty="0" smtClean="0"/>
          </a:p>
          <a:p>
            <a:endParaRPr kumimoji="1" lang="ja-JP" altLang="en-US" sz="2200" dirty="0"/>
          </a:p>
        </p:txBody>
      </p:sp>
      <p:pic>
        <p:nvPicPr>
          <p:cNvPr id="9" name="Picture 8"/>
          <p:cNvPicPr>
            <a:picLocks noChangeAspect="1"/>
          </p:cNvPicPr>
          <p:nvPr/>
        </p:nvPicPr>
        <p:blipFill>
          <a:blip r:embed="rId5"/>
          <a:stretch>
            <a:fillRect/>
          </a:stretch>
        </p:blipFill>
        <p:spPr>
          <a:xfrm>
            <a:off x="5587999" y="2756440"/>
            <a:ext cx="3429000" cy="21774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00478"/>
            <a:ext cx="9144000" cy="666546"/>
          </a:xfrm>
        </p:spPr>
        <p:txBody>
          <a:bodyPr/>
          <a:lstStyle/>
          <a:p>
            <a:r>
              <a:rPr lang="en-US" altLang="ja-JP" dirty="0" smtClean="0"/>
              <a:t>Education</a:t>
            </a:r>
            <a:r>
              <a:rPr lang="en-US" altLang="ja-JP" sz="2800" dirty="0" smtClean="0"/>
              <a:t/>
            </a:r>
            <a:br>
              <a:rPr lang="en-US" altLang="ja-JP" sz="2800" dirty="0" smtClean="0"/>
            </a:br>
            <a:r>
              <a:rPr lang="en-US" altLang="ja-JP" sz="2800" dirty="0" smtClean="0"/>
              <a:t>Programming for Faculty, Instructional Staff </a:t>
            </a:r>
            <a:br>
              <a:rPr lang="en-US" altLang="ja-JP" sz="2800" dirty="0" smtClean="0"/>
            </a:br>
            <a:r>
              <a:rPr lang="en-US" altLang="ja-JP" sz="2800" dirty="0" smtClean="0"/>
              <a:t>and Graduate Students</a:t>
            </a:r>
            <a:r>
              <a:rPr lang="en-US" altLang="ja-JP" b="1" dirty="0" smtClean="0"/>
              <a:t/>
            </a:r>
            <a:br>
              <a:rPr lang="en-US" altLang="ja-JP" b="1" dirty="0" smtClean="0"/>
            </a:br>
            <a:endParaRPr lang="ja-JP" altLang="en-US" b="1" dirty="0"/>
          </a:p>
        </p:txBody>
      </p:sp>
      <p:sp>
        <p:nvSpPr>
          <p:cNvPr id="5" name="Text Placeholder 4"/>
          <p:cNvSpPr>
            <a:spLocks noGrp="1"/>
          </p:cNvSpPr>
          <p:nvPr>
            <p:ph type="body" sz="quarter" idx="10"/>
          </p:nvPr>
        </p:nvSpPr>
        <p:spPr>
          <a:xfrm>
            <a:off x="800100" y="2687751"/>
            <a:ext cx="7607300" cy="945001"/>
          </a:xfrm>
        </p:spPr>
        <p:txBody>
          <a:bodyPr/>
          <a:lstStyle/>
          <a:p>
            <a:pPr>
              <a:spcAft>
                <a:spcPts val="1200"/>
              </a:spcAft>
            </a:pPr>
            <a:r>
              <a:rPr kumimoji="1" lang="en-US" altLang="ja-JP" sz="2400" dirty="0" smtClean="0"/>
              <a:t>Brownbag series: </a:t>
            </a:r>
            <a:r>
              <a:rPr kumimoji="1" lang="en-US" altLang="ja-JP" sz="2400" i="1" dirty="0" smtClean="0"/>
              <a:t>Language Over Lunch</a:t>
            </a:r>
            <a:endParaRPr kumimoji="1" lang="en-US" altLang="ja-JP" sz="1800" i="1" dirty="0" smtClean="0"/>
          </a:p>
          <a:p>
            <a:pPr marL="282575" indent="-282575">
              <a:spcBef>
                <a:spcPts val="0"/>
              </a:spcBef>
              <a:spcAft>
                <a:spcPts val="1800"/>
              </a:spcAft>
              <a:buClr>
                <a:srgbClr val="800000"/>
              </a:buClr>
              <a:buFont typeface="Wingdings" charset="2"/>
              <a:buChar char="n"/>
            </a:pPr>
            <a:r>
              <a:rPr kumimoji="1" lang="en-US" altLang="ja-JP" sz="1800" dirty="0" smtClean="0"/>
              <a:t>Presentations of research in progress by faculty and </a:t>
            </a:r>
            <a:br>
              <a:rPr kumimoji="1" lang="en-US" altLang="ja-JP" sz="1800" dirty="0" smtClean="0"/>
            </a:br>
            <a:r>
              <a:rPr kumimoji="1" lang="en-US" altLang="ja-JP" sz="1800" dirty="0" smtClean="0"/>
              <a:t>graduate students</a:t>
            </a:r>
          </a:p>
          <a:p>
            <a:pPr marL="282575" indent="-282575">
              <a:spcBef>
                <a:spcPts val="0"/>
              </a:spcBef>
              <a:spcAft>
                <a:spcPts val="1800"/>
              </a:spcAft>
              <a:buClr>
                <a:srgbClr val="800000"/>
              </a:buClr>
              <a:buFont typeface="Wingdings" charset="2"/>
              <a:buChar char="n"/>
            </a:pPr>
            <a:r>
              <a:rPr kumimoji="1" lang="en-US" altLang="ja-JP" sz="1800" dirty="0" smtClean="0"/>
              <a:t>Presentations of “best practices” </a:t>
            </a:r>
          </a:p>
          <a:p>
            <a:pPr marL="282575" indent="-282575">
              <a:spcBef>
                <a:spcPts val="0"/>
              </a:spcBef>
              <a:spcAft>
                <a:spcPts val="1200"/>
              </a:spcAft>
              <a:buClr>
                <a:srgbClr val="800000"/>
              </a:buClr>
              <a:buFont typeface="Wingdings" charset="2"/>
              <a:buChar char="n"/>
            </a:pPr>
            <a:r>
              <a:rPr kumimoji="1" lang="en-US" altLang="ja-JP" sz="1800" dirty="0" smtClean="0"/>
              <a:t>Panel discussions on curricular and instructional </a:t>
            </a:r>
            <a:br>
              <a:rPr kumimoji="1" lang="en-US" altLang="ja-JP" sz="1800" dirty="0" smtClean="0"/>
            </a:br>
            <a:r>
              <a:rPr kumimoji="1" lang="en-US" altLang="ja-JP" sz="1800" dirty="0" smtClean="0"/>
              <a:t>innovations</a:t>
            </a:r>
          </a:p>
          <a:p>
            <a:pPr marL="282575" indent="-282575">
              <a:spcBef>
                <a:spcPts val="0"/>
              </a:spcBef>
              <a:spcAft>
                <a:spcPts val="1200"/>
              </a:spcAft>
              <a:buClr>
                <a:srgbClr val="800000"/>
              </a:buClr>
              <a:buFont typeface="Wingdings" charset="2"/>
              <a:buChar char="n"/>
            </a:pPr>
            <a:r>
              <a:rPr kumimoji="1" lang="en-US" altLang="ja-JP" sz="1800" dirty="0" smtClean="0"/>
              <a:t>Panel discussions on research methods and </a:t>
            </a:r>
            <a:br>
              <a:rPr kumimoji="1" lang="en-US" altLang="ja-JP" sz="1800" dirty="0" smtClean="0"/>
            </a:br>
            <a:r>
              <a:rPr kumimoji="1" lang="en-US" altLang="ja-JP" sz="1800" dirty="0" smtClean="0"/>
              <a:t>professional development</a:t>
            </a:r>
          </a:p>
          <a:p>
            <a:pPr marL="282575" indent="-282575">
              <a:buFont typeface="Arial"/>
              <a:buChar char="•"/>
            </a:pPr>
            <a:endParaRPr kumimoji="1" lang="en-US" altLang="ja-JP" sz="2800" dirty="0" smtClean="0"/>
          </a:p>
          <a:p>
            <a:pPr marL="282575" indent="-282575"/>
            <a:r>
              <a:rPr kumimoji="1" lang="en-US" altLang="ja-JP" sz="2800" dirty="0" smtClean="0"/>
              <a:t> </a:t>
            </a:r>
          </a:p>
          <a:p>
            <a:pPr>
              <a:buFont typeface="Arial"/>
              <a:buChar char="•"/>
            </a:pPr>
            <a:endParaRPr kumimoji="1" lang="ja-JP" altLang="en-US" sz="2800" dirty="0" smtClean="0"/>
          </a:p>
          <a:p>
            <a:endParaRPr lang="en-US" altLang="ja-JP" b="1" dirty="0" smtClean="0">
              <a:solidFill>
                <a:srgbClr val="000000"/>
              </a:solidFill>
            </a:endParaRP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pic>
        <p:nvPicPr>
          <p:cNvPr id="9" name="Picture 8"/>
          <p:cNvPicPr>
            <a:picLocks noChangeAspect="1"/>
          </p:cNvPicPr>
          <p:nvPr/>
        </p:nvPicPr>
        <p:blipFill>
          <a:blip r:embed="rId3"/>
          <a:stretch>
            <a:fillRect/>
          </a:stretch>
        </p:blipFill>
        <p:spPr>
          <a:xfrm>
            <a:off x="6619848" y="3050602"/>
            <a:ext cx="2030922" cy="31979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00099" y="1981199"/>
            <a:ext cx="7945967" cy="945001"/>
          </a:xfrm>
        </p:spPr>
        <p:txBody>
          <a:bodyPr/>
          <a:lstStyle/>
          <a:p>
            <a:endParaRPr lang="en-US" altLang="ja-JP" b="1" dirty="0" smtClean="0">
              <a:solidFill>
                <a:srgbClr val="000000"/>
              </a:solidFill>
            </a:endParaRPr>
          </a:p>
          <a:p>
            <a:pPr>
              <a:spcAft>
                <a:spcPts val="1200"/>
              </a:spcAft>
            </a:pPr>
            <a:r>
              <a:rPr kumimoji="1" lang="en-US" altLang="ja-JP" sz="2400" i="1" dirty="0" smtClean="0"/>
              <a:t>International Directions Advisor</a:t>
            </a:r>
            <a:endParaRPr kumimoji="1" lang="en-US" altLang="ja-JP" sz="1800" dirty="0" smtClean="0"/>
          </a:p>
          <a:p>
            <a:pPr marL="282575" indent="-282575">
              <a:spcAft>
                <a:spcPts val="1200"/>
              </a:spcAft>
              <a:buClr>
                <a:srgbClr val="800000"/>
              </a:buClr>
              <a:buFont typeface="Wingdings" charset="2"/>
              <a:buChar char="n"/>
            </a:pPr>
            <a:r>
              <a:rPr kumimoji="1" lang="en-US" altLang="ja-JP" sz="2000" dirty="0" smtClean="0"/>
              <a:t>New position created in 2012 with </a:t>
            </a:r>
            <a:br>
              <a:rPr kumimoji="1" lang="en-US" altLang="ja-JP" sz="2000" dirty="0" smtClean="0"/>
            </a:br>
            <a:r>
              <a:rPr kumimoji="1" lang="en-US" altLang="ja-JP" sz="2000" dirty="0" smtClean="0"/>
              <a:t>the Madison Initiative for Undergraduate</a:t>
            </a:r>
            <a:br>
              <a:rPr kumimoji="1" lang="en-US" altLang="ja-JP" sz="2000" dirty="0" smtClean="0"/>
            </a:br>
            <a:r>
              <a:rPr kumimoji="1" lang="en-US" altLang="ja-JP" sz="2000" dirty="0" smtClean="0"/>
              <a:t> (MIU) Fund.</a:t>
            </a:r>
          </a:p>
          <a:p>
            <a:pPr marL="282575" indent="-282575">
              <a:spcAft>
                <a:spcPts val="1200"/>
              </a:spcAft>
              <a:buClr>
                <a:srgbClr val="800000"/>
              </a:buClr>
              <a:buFont typeface="Wingdings" charset="2"/>
              <a:buChar char="n"/>
            </a:pPr>
            <a:r>
              <a:rPr lang="en-US" altLang="ja-JP" sz="2000" dirty="0" smtClean="0"/>
              <a:t>Offer academic and career advising to </a:t>
            </a:r>
            <a:br>
              <a:rPr lang="en-US" altLang="ja-JP" sz="2000" dirty="0" smtClean="0"/>
            </a:br>
            <a:r>
              <a:rPr lang="en-US" altLang="ja-JP" sz="2000" dirty="0" smtClean="0"/>
              <a:t>undergraduate students who are </a:t>
            </a:r>
            <a:br>
              <a:rPr lang="en-US" altLang="ja-JP" sz="2000" dirty="0" smtClean="0"/>
            </a:br>
            <a:r>
              <a:rPr lang="en-US" altLang="ja-JP" sz="2000" dirty="0" smtClean="0"/>
              <a:t>interested in languages and international area studies.</a:t>
            </a:r>
          </a:p>
          <a:p>
            <a:pPr marL="282575" indent="-282575">
              <a:spcAft>
                <a:spcPts val="1200"/>
              </a:spcAft>
              <a:buClr>
                <a:srgbClr val="800000"/>
              </a:buClr>
              <a:buFont typeface="Wingdings" charset="2"/>
              <a:buChar char="n"/>
            </a:pPr>
            <a:r>
              <a:rPr kumimoji="1" lang="en-US" altLang="ja-JP" sz="2000" dirty="0" smtClean="0"/>
              <a:t>Assist students and other advisors to navigate the many language learning opportunities on campus.</a:t>
            </a:r>
          </a:p>
          <a:p>
            <a:pPr marL="282575" indent="-282575">
              <a:spcAft>
                <a:spcPts val="1200"/>
              </a:spcAft>
              <a:buFont typeface="Arial"/>
              <a:buChar char="•"/>
            </a:pPr>
            <a:endParaRPr kumimoji="1" lang="en-US" altLang="ja-JP" sz="1800" dirty="0" smtClean="0"/>
          </a:p>
          <a:p>
            <a:pPr marL="282575" indent="-282575"/>
            <a:r>
              <a:rPr kumimoji="1" lang="en-US" altLang="ja-JP" sz="1800" dirty="0" smtClean="0"/>
              <a:t> </a:t>
            </a:r>
          </a:p>
          <a:p>
            <a:pPr>
              <a:buFont typeface="Arial"/>
              <a:buChar char="•"/>
            </a:pPr>
            <a:endParaRPr kumimoji="1" lang="ja-JP" altLang="en-US" sz="1800" dirty="0" smtClean="0"/>
          </a:p>
          <a:p>
            <a:endParaRPr lang="en-US" altLang="ja-JP" b="1" dirty="0" smtClean="0">
              <a:solidFill>
                <a:srgbClr val="000000"/>
              </a:solidFill>
            </a:endParaRP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sp>
        <p:nvSpPr>
          <p:cNvPr id="13" name="Title 3"/>
          <p:cNvSpPr>
            <a:spLocks noGrp="1"/>
          </p:cNvSpPr>
          <p:nvPr>
            <p:ph type="title"/>
          </p:nvPr>
        </p:nvSpPr>
        <p:spPr>
          <a:xfrm>
            <a:off x="0" y="900478"/>
            <a:ext cx="9144000" cy="666546"/>
          </a:xfrm>
        </p:spPr>
        <p:txBody>
          <a:bodyPr/>
          <a:lstStyle/>
          <a:p>
            <a:r>
              <a:rPr lang="en-US" altLang="ja-JP" dirty="0" smtClean="0"/>
              <a:t>Education</a:t>
            </a:r>
            <a:r>
              <a:rPr lang="en-US" altLang="ja-JP" b="1" dirty="0" smtClean="0"/>
              <a:t/>
            </a:r>
            <a:br>
              <a:rPr lang="en-US" altLang="ja-JP" b="1" dirty="0" smtClean="0"/>
            </a:br>
            <a:r>
              <a:rPr lang="en-US" altLang="ja-JP" sz="2800" dirty="0" smtClean="0"/>
              <a:t>Undergraduate Advising</a:t>
            </a:r>
            <a:r>
              <a:rPr lang="en-US" altLang="ja-JP" b="1" dirty="0" smtClean="0">
                <a:solidFill>
                  <a:srgbClr val="000000"/>
                </a:solidFill>
              </a:rPr>
              <a:t/>
            </a:r>
            <a:br>
              <a:rPr lang="en-US" altLang="ja-JP" b="1" dirty="0" smtClean="0">
                <a:solidFill>
                  <a:srgbClr val="000000"/>
                </a:solidFill>
              </a:rPr>
            </a:br>
            <a:endParaRPr lang="ja-JP" altLang="en-US" b="1" dirty="0"/>
          </a:p>
        </p:txBody>
      </p:sp>
      <p:pic>
        <p:nvPicPr>
          <p:cNvPr id="7" name="Picture 6"/>
          <p:cNvPicPr>
            <a:picLocks noChangeAspect="1"/>
          </p:cNvPicPr>
          <p:nvPr/>
        </p:nvPicPr>
        <p:blipFill>
          <a:blip r:embed="rId3"/>
          <a:stretch>
            <a:fillRect/>
          </a:stretch>
        </p:blipFill>
        <p:spPr>
          <a:xfrm>
            <a:off x="5891991" y="2624666"/>
            <a:ext cx="2589493" cy="19896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00478"/>
            <a:ext cx="9144000" cy="666546"/>
          </a:xfrm>
        </p:spPr>
        <p:txBody>
          <a:bodyPr/>
          <a:lstStyle/>
          <a:p>
            <a:r>
              <a:rPr lang="en-US" altLang="ja-JP" dirty="0" smtClean="0"/>
              <a:t>Education</a:t>
            </a:r>
            <a:br>
              <a:rPr lang="en-US" altLang="ja-JP" dirty="0" smtClean="0"/>
            </a:br>
            <a:r>
              <a:rPr lang="en-US" altLang="ja-JP" sz="2800" dirty="0" smtClean="0"/>
              <a:t>Programming and Resources for Undergraduates</a:t>
            </a:r>
            <a:r>
              <a:rPr lang="en-US" altLang="ja-JP" b="1" dirty="0" smtClean="0">
                <a:solidFill>
                  <a:srgbClr val="000000"/>
                </a:solidFill>
              </a:rPr>
              <a:t/>
            </a:r>
            <a:br>
              <a:rPr lang="en-US" altLang="ja-JP" b="1" dirty="0" smtClean="0">
                <a:solidFill>
                  <a:srgbClr val="000000"/>
                </a:solidFill>
              </a:rPr>
            </a:br>
            <a:endParaRPr lang="ja-JP" altLang="en-US" b="1" dirty="0"/>
          </a:p>
        </p:txBody>
      </p:sp>
      <p:sp>
        <p:nvSpPr>
          <p:cNvPr id="5" name="Text Placeholder 4"/>
          <p:cNvSpPr>
            <a:spLocks noGrp="1"/>
          </p:cNvSpPr>
          <p:nvPr>
            <p:ph type="body" sz="quarter" idx="10"/>
          </p:nvPr>
        </p:nvSpPr>
        <p:spPr>
          <a:xfrm>
            <a:off x="800099" y="1981199"/>
            <a:ext cx="7945967" cy="945001"/>
          </a:xfrm>
        </p:spPr>
        <p:txBody>
          <a:bodyPr/>
          <a:lstStyle/>
          <a:p>
            <a:endParaRPr lang="en-US" altLang="ja-JP" b="1" dirty="0" smtClean="0">
              <a:solidFill>
                <a:srgbClr val="000000"/>
              </a:solidFill>
            </a:endParaRPr>
          </a:p>
          <a:p>
            <a:r>
              <a:rPr kumimoji="1" lang="en-US" altLang="ja-JP" sz="2400" i="1" dirty="0" smtClean="0"/>
              <a:t>Language for Life</a:t>
            </a:r>
          </a:p>
          <a:p>
            <a:pPr marL="282575" indent="-282575">
              <a:buClr>
                <a:srgbClr val="800000"/>
              </a:buClr>
              <a:buFont typeface="Wingdings" charset="2"/>
              <a:buChar char="n"/>
            </a:pPr>
            <a:r>
              <a:rPr kumimoji="1" lang="en-US" altLang="ja-JP" sz="1800" dirty="0" smtClean="0"/>
              <a:t>Languages and Business</a:t>
            </a:r>
          </a:p>
          <a:p>
            <a:pPr marL="282575" indent="-282575">
              <a:buClr>
                <a:srgbClr val="800000"/>
              </a:buClr>
              <a:buFont typeface="Wingdings" charset="2"/>
              <a:buChar char="n"/>
            </a:pPr>
            <a:r>
              <a:rPr kumimoji="1" lang="en-US" altLang="ja-JP" sz="1800" dirty="0" smtClean="0"/>
              <a:t>Languages and Professional </a:t>
            </a:r>
            <a:br>
              <a:rPr kumimoji="1" lang="en-US" altLang="ja-JP" sz="1800" dirty="0" smtClean="0"/>
            </a:br>
            <a:r>
              <a:rPr kumimoji="1" lang="en-US" altLang="ja-JP" sz="1800" dirty="0" smtClean="0"/>
              <a:t>Opportunities in National </a:t>
            </a:r>
            <a:br>
              <a:rPr kumimoji="1" lang="en-US" altLang="ja-JP" sz="1800" dirty="0" smtClean="0"/>
            </a:br>
            <a:r>
              <a:rPr kumimoji="1" lang="en-US" altLang="ja-JP" sz="1800" dirty="0" smtClean="0"/>
              <a:t>Security and Intelligence</a:t>
            </a:r>
          </a:p>
          <a:p>
            <a:pPr marL="282575" indent="-282575">
              <a:buClr>
                <a:srgbClr val="800000"/>
              </a:buClr>
              <a:buFont typeface="Wingdings" charset="2"/>
              <a:buChar char="n"/>
            </a:pPr>
            <a:r>
              <a:rPr kumimoji="1" lang="en-US" altLang="ja-JP" sz="1800" dirty="0" smtClean="0"/>
              <a:t>Languages and Global Health</a:t>
            </a:r>
          </a:p>
          <a:p>
            <a:pPr marL="282575" indent="-282575">
              <a:buClr>
                <a:srgbClr val="800000"/>
              </a:buClr>
              <a:buFont typeface="Wingdings" charset="2"/>
              <a:buChar char="n"/>
            </a:pPr>
            <a:r>
              <a:rPr kumimoji="1" lang="en-US" altLang="ja-JP" sz="1800" dirty="0" smtClean="0"/>
              <a:t>Languages and Engineering</a:t>
            </a:r>
          </a:p>
          <a:p>
            <a:pPr marL="282575" indent="-282575">
              <a:buClr>
                <a:srgbClr val="800000"/>
              </a:buClr>
              <a:buFont typeface="Wingdings" charset="2"/>
              <a:buChar char="n"/>
            </a:pPr>
            <a:r>
              <a:rPr kumimoji="1" lang="en-US" altLang="ja-JP" sz="1800" dirty="0" smtClean="0"/>
              <a:t>Languages and Medicine</a:t>
            </a:r>
          </a:p>
          <a:p>
            <a:pPr marL="282575" indent="-282575">
              <a:buClr>
                <a:srgbClr val="800000"/>
              </a:buClr>
              <a:buFont typeface="Wingdings" charset="2"/>
              <a:buChar char="n"/>
            </a:pPr>
            <a:r>
              <a:rPr kumimoji="1" lang="en-US" altLang="ja-JP" sz="1800" dirty="0" smtClean="0"/>
              <a:t>Careers in Translation and </a:t>
            </a:r>
            <a:br>
              <a:rPr kumimoji="1" lang="en-US" altLang="ja-JP" sz="1800" dirty="0" smtClean="0"/>
            </a:br>
            <a:r>
              <a:rPr kumimoji="1" lang="en-US" altLang="ja-JP" sz="1800" dirty="0" smtClean="0"/>
              <a:t>Interpretation</a:t>
            </a:r>
          </a:p>
          <a:p>
            <a:pPr marL="282575" indent="-282575">
              <a:buClr>
                <a:srgbClr val="800000"/>
              </a:buClr>
              <a:buFont typeface="Wingdings" charset="2"/>
              <a:buChar char="n"/>
            </a:pPr>
            <a:r>
              <a:rPr kumimoji="1" lang="en-US" altLang="ja-JP" sz="1800" dirty="0" smtClean="0"/>
              <a:t>Languages and Environmental Careers</a:t>
            </a:r>
          </a:p>
          <a:p>
            <a:pPr marL="282575" indent="-282575">
              <a:buClr>
                <a:srgbClr val="800000"/>
              </a:buClr>
              <a:buFont typeface="Wingdings" charset="2"/>
              <a:buChar char="n"/>
            </a:pPr>
            <a:r>
              <a:rPr kumimoji="1" lang="en-US" altLang="ja-JP" sz="1800" dirty="0" smtClean="0"/>
              <a:t>Languages and Law</a:t>
            </a:r>
          </a:p>
          <a:p>
            <a:pPr marL="282575" indent="-282575"/>
            <a:r>
              <a:rPr kumimoji="1" lang="en-US" altLang="ja-JP" sz="1800" dirty="0" smtClean="0"/>
              <a:t> </a:t>
            </a:r>
          </a:p>
          <a:p>
            <a:pPr>
              <a:buFont typeface="Arial"/>
              <a:buChar char="•"/>
            </a:pPr>
            <a:endParaRPr kumimoji="1" lang="ja-JP" altLang="en-US" sz="1800" dirty="0" smtClean="0"/>
          </a:p>
          <a:p>
            <a:endParaRPr lang="en-US" altLang="ja-JP" b="1" dirty="0" smtClean="0">
              <a:solidFill>
                <a:srgbClr val="000000"/>
              </a:solidFill>
            </a:endParaRP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pic>
        <p:nvPicPr>
          <p:cNvPr id="6" name="Picture 5"/>
          <p:cNvPicPr>
            <a:picLocks noChangeAspect="1"/>
          </p:cNvPicPr>
          <p:nvPr/>
        </p:nvPicPr>
        <p:blipFill>
          <a:blip r:embed="rId3"/>
          <a:stretch>
            <a:fillRect/>
          </a:stretch>
        </p:blipFill>
        <p:spPr>
          <a:xfrm>
            <a:off x="4281999" y="2539959"/>
            <a:ext cx="4719148" cy="2655308"/>
          </a:xfrm>
          <a:prstGeom prst="rect">
            <a:avLst/>
          </a:prstGeom>
        </p:spPr>
      </p:pic>
      <p:pic>
        <p:nvPicPr>
          <p:cNvPr id="7" name="Picture 6" descr="Language%20Institute_4c_L.jpeg"/>
          <p:cNvPicPr>
            <a:picLocks noChangeAspect="1"/>
          </p:cNvPicPr>
          <p:nvPr/>
        </p:nvPicPr>
        <p:blipFill>
          <a:blip r:embed="rId2"/>
          <a:stretch>
            <a:fillRect/>
          </a:stretch>
        </p:blipFill>
        <p:spPr>
          <a:xfrm>
            <a:off x="7142366" y="6256362"/>
            <a:ext cx="1925241" cy="6016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00099" y="2291570"/>
            <a:ext cx="7945967" cy="634630"/>
          </a:xfrm>
        </p:spPr>
        <p:txBody>
          <a:bodyPr/>
          <a:lstStyle/>
          <a:p>
            <a:r>
              <a:rPr kumimoji="1" lang="en-US" altLang="ja-JP" sz="2400" i="1" dirty="0" smtClean="0"/>
              <a:t>Workshops and panel discussions</a:t>
            </a:r>
          </a:p>
          <a:p>
            <a:endParaRPr kumimoji="1" lang="en-US" altLang="ja-JP" sz="1800" dirty="0" smtClean="0"/>
          </a:p>
          <a:p>
            <a:pPr marL="282575" indent="-282575">
              <a:spcAft>
                <a:spcPts val="1200"/>
              </a:spcAft>
              <a:buClr>
                <a:srgbClr val="800000"/>
              </a:buClr>
              <a:buFont typeface="Wingdings" charset="2"/>
              <a:buChar char="n"/>
            </a:pPr>
            <a:r>
              <a:rPr kumimoji="1" lang="en-US" altLang="ja-JP" sz="1800" dirty="0" smtClean="0"/>
              <a:t>Strategies for Language Learning</a:t>
            </a:r>
          </a:p>
          <a:p>
            <a:pPr marL="282575" indent="-282575">
              <a:spcAft>
                <a:spcPts val="1200"/>
              </a:spcAft>
              <a:buClr>
                <a:srgbClr val="800000"/>
              </a:buClr>
              <a:buFont typeface="Wingdings" charset="2"/>
              <a:buChar char="n"/>
            </a:pPr>
            <a:r>
              <a:rPr kumimoji="1" lang="en-US" altLang="ja-JP" sz="1800" dirty="0" smtClean="0"/>
              <a:t>Marketing Your Language Skills</a:t>
            </a:r>
          </a:p>
          <a:p>
            <a:pPr marL="282575" indent="-282575">
              <a:buClr>
                <a:srgbClr val="800000"/>
              </a:buClr>
              <a:buFont typeface="Wingdings" charset="2"/>
              <a:buChar char="n"/>
            </a:pPr>
            <a:r>
              <a:rPr kumimoji="1" lang="en-US" altLang="ja-JP" sz="1800" dirty="0" smtClean="0"/>
              <a:t>Improving Your Language Skills While Studying</a:t>
            </a:r>
            <a:br>
              <a:rPr kumimoji="1" lang="en-US" altLang="ja-JP" sz="1800" dirty="0" smtClean="0"/>
            </a:br>
            <a:r>
              <a:rPr kumimoji="1" lang="en-US" altLang="ja-JP" sz="1800" dirty="0" smtClean="0"/>
              <a:t>Abroad </a:t>
            </a:r>
          </a:p>
          <a:p>
            <a:pPr marL="282575" indent="-282575"/>
            <a:r>
              <a:rPr kumimoji="1" lang="en-US" altLang="ja-JP" sz="1800" dirty="0" smtClean="0"/>
              <a:t> </a:t>
            </a:r>
          </a:p>
          <a:p>
            <a:pPr>
              <a:buFont typeface="Arial"/>
              <a:buChar char="•"/>
            </a:pPr>
            <a:endParaRPr kumimoji="1" lang="ja-JP" altLang="en-US" sz="1800" dirty="0" smtClean="0"/>
          </a:p>
          <a:p>
            <a:endParaRPr lang="en-US" altLang="ja-JP" b="1" dirty="0" smtClean="0">
              <a:solidFill>
                <a:srgbClr val="000000"/>
              </a:solidFill>
            </a:endParaRP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pic>
        <p:nvPicPr>
          <p:cNvPr id="9" name="Picture 8"/>
          <p:cNvPicPr>
            <a:picLocks noChangeAspect="1"/>
          </p:cNvPicPr>
          <p:nvPr/>
        </p:nvPicPr>
        <p:blipFill>
          <a:blip r:embed="rId3"/>
          <a:stretch>
            <a:fillRect/>
          </a:stretch>
        </p:blipFill>
        <p:spPr>
          <a:xfrm>
            <a:off x="6028267" y="2965451"/>
            <a:ext cx="2286000" cy="1536700"/>
          </a:xfrm>
          <a:prstGeom prst="rect">
            <a:avLst/>
          </a:prstGeom>
        </p:spPr>
      </p:pic>
      <p:pic>
        <p:nvPicPr>
          <p:cNvPr id="11" name="Picture 10"/>
          <p:cNvPicPr>
            <a:picLocks noChangeAspect="1"/>
          </p:cNvPicPr>
          <p:nvPr/>
        </p:nvPicPr>
        <p:blipFill>
          <a:blip r:embed="rId4"/>
          <a:stretch>
            <a:fillRect/>
          </a:stretch>
        </p:blipFill>
        <p:spPr>
          <a:xfrm>
            <a:off x="6053666" y="4595283"/>
            <a:ext cx="2286000" cy="1511300"/>
          </a:xfrm>
          <a:prstGeom prst="rect">
            <a:avLst/>
          </a:prstGeom>
        </p:spPr>
      </p:pic>
      <p:sp>
        <p:nvSpPr>
          <p:cNvPr id="13" name="Title 3"/>
          <p:cNvSpPr txBox="1">
            <a:spLocks/>
          </p:cNvSpPr>
          <p:nvPr/>
        </p:nvSpPr>
        <p:spPr>
          <a:xfrm>
            <a:off x="0" y="900478"/>
            <a:ext cx="9144000" cy="666546"/>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ja-JP" sz="3800" i="0" u="none" strike="noStrike" kern="1200" cap="none" spc="0" normalizeH="0" baseline="0" noProof="0" dirty="0" smtClean="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t>Education</a:t>
            </a:r>
            <a:br>
              <a:rPr kumimoji="0" lang="en-US" altLang="ja-JP" sz="3800" i="0" u="none" strike="noStrike" kern="1200" cap="none" spc="0" normalizeH="0" baseline="0" noProof="0" dirty="0" smtClean="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br>
            <a:r>
              <a:rPr kumimoji="0" lang="en-US" altLang="ja-JP" sz="2800" b="0" i="0" u="none" strike="noStrike" kern="1200" cap="none" spc="0" normalizeH="0" baseline="0" noProof="0" dirty="0" smtClean="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t>Programming and Resources for Undergraduates</a:t>
            </a:r>
            <a:r>
              <a:rPr kumimoji="0" lang="en-US" altLang="ja-JP" sz="3800" b="1" i="0" u="none" strike="noStrike" kern="1200" cap="none" spc="0" normalizeH="0" baseline="0" noProof="0" dirty="0" smtClean="0">
                <a:ln>
                  <a:noFill/>
                </a:ln>
                <a:solidFill>
                  <a:srgbClr val="000000"/>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t/>
            </a:r>
            <a:br>
              <a:rPr kumimoji="0" lang="en-US" altLang="ja-JP" sz="3800" b="1" i="0" u="none" strike="noStrike" kern="1200" cap="none" spc="0" normalizeH="0" baseline="0" noProof="0" dirty="0" smtClean="0">
                <a:ln>
                  <a:noFill/>
                </a:ln>
                <a:solidFill>
                  <a:srgbClr val="000000"/>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br>
            <a:endParaRPr kumimoji="0" lang="ja-JP" altLang="en-US" sz="3800" b="1" i="0" u="none" strike="noStrike" kern="1200" cap="none" spc="0" normalizeH="0" baseline="0" noProof="0" dirty="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Wisconsin-Madison</a:t>
            </a:r>
            <a:endParaRPr lang="en-US" dirty="0"/>
          </a:p>
        </p:txBody>
      </p:sp>
      <p:sp>
        <p:nvSpPr>
          <p:cNvPr id="3" name="Content Placeholder 2"/>
          <p:cNvSpPr>
            <a:spLocks noGrp="1"/>
          </p:cNvSpPr>
          <p:nvPr>
            <p:ph idx="1"/>
          </p:nvPr>
        </p:nvSpPr>
        <p:spPr/>
        <p:txBody>
          <a:bodyPr/>
          <a:lstStyle/>
          <a:p>
            <a:r>
              <a:rPr lang="en-US" dirty="0" smtClean="0"/>
              <a:t>Est. 1848</a:t>
            </a:r>
          </a:p>
          <a:p>
            <a:r>
              <a:rPr lang="en-US" dirty="0" smtClean="0"/>
              <a:t>Flagship public university of State of Wisconsin</a:t>
            </a:r>
          </a:p>
          <a:p>
            <a:r>
              <a:rPr lang="en-US" dirty="0" smtClean="0"/>
              <a:t>42,000+ students (grad, undergrad, prof)</a:t>
            </a:r>
          </a:p>
          <a:p>
            <a:r>
              <a:rPr lang="en-US" dirty="0"/>
              <a:t>108 PhD programs, 150 master’s programs, 157 undergraduate majors</a:t>
            </a:r>
          </a:p>
          <a:p>
            <a:r>
              <a:rPr lang="en-US" dirty="0" smtClean="0"/>
              <a:t>4,000 courses </a:t>
            </a:r>
          </a:p>
        </p:txBody>
      </p:sp>
      <p:pic>
        <p:nvPicPr>
          <p:cNvPr id="4" name="Picture 3" descr="Language%20Institute_4c_L.jpeg"/>
          <p:cNvPicPr>
            <a:picLocks noChangeAspect="1"/>
          </p:cNvPicPr>
          <p:nvPr/>
        </p:nvPicPr>
        <p:blipFill>
          <a:blip r:embed="rId3"/>
          <a:stretch>
            <a:fillRect/>
          </a:stretch>
        </p:blipFill>
        <p:spPr>
          <a:xfrm>
            <a:off x="7218758" y="6256362"/>
            <a:ext cx="1925241" cy="601638"/>
          </a:xfrm>
          <a:prstGeom prst="rect">
            <a:avLst/>
          </a:prstGeom>
        </p:spPr>
      </p:pic>
    </p:spTree>
    <p:extLst>
      <p:ext uri="{BB962C8B-B14F-4D97-AF65-F5344CB8AC3E}">
        <p14:creationId xmlns:p14="http://schemas.microsoft.com/office/powerpoint/2010/main" val="364251445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56864" y="1981199"/>
            <a:ext cx="8343901" cy="945001"/>
          </a:xfrm>
        </p:spPr>
        <p:txBody>
          <a:bodyPr/>
          <a:lstStyle/>
          <a:p>
            <a:r>
              <a:rPr kumimoji="1" lang="en-US" altLang="ja-JP" sz="2400" i="1" dirty="0" smtClean="0"/>
              <a:t>Profile: UW-Madison Students and Alumni of Languages</a:t>
            </a:r>
          </a:p>
          <a:p>
            <a:endParaRPr kumimoji="1" lang="en-US" altLang="ja-JP" sz="1800" dirty="0" smtClean="0"/>
          </a:p>
          <a:p>
            <a:pPr marL="282575" indent="-282575"/>
            <a:r>
              <a:rPr kumimoji="1" lang="en-US" altLang="ja-JP" sz="1800" dirty="0" smtClean="0"/>
              <a:t> </a:t>
            </a:r>
          </a:p>
          <a:p>
            <a:pPr>
              <a:buFont typeface="Arial"/>
              <a:buChar char="•"/>
            </a:pPr>
            <a:endParaRPr kumimoji="1" lang="ja-JP" altLang="en-US" sz="1800" dirty="0" smtClean="0"/>
          </a:p>
          <a:p>
            <a:endParaRPr lang="en-US" altLang="ja-JP" b="1" dirty="0" smtClean="0">
              <a:solidFill>
                <a:srgbClr val="000000"/>
              </a:solidFill>
            </a:endParaRP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sp>
        <p:nvSpPr>
          <p:cNvPr id="10" name="Title 3"/>
          <p:cNvSpPr txBox="1">
            <a:spLocks/>
          </p:cNvSpPr>
          <p:nvPr/>
        </p:nvSpPr>
        <p:spPr>
          <a:xfrm>
            <a:off x="0" y="900478"/>
            <a:ext cx="9144000" cy="666546"/>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ja-JP" sz="3600" i="0" u="none" strike="noStrike" kern="1200" cap="none" spc="0" normalizeH="0" baseline="0" noProof="0" dirty="0" smtClean="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t>Education (Advocacy)</a:t>
            </a:r>
            <a:r>
              <a:rPr kumimoji="0" lang="en-US" altLang="ja-JP" sz="3700" b="1" i="0" u="none" strike="noStrike" kern="1200" cap="none" spc="0" normalizeH="0" baseline="0" noProof="0" dirty="0" smtClean="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t/>
            </a:r>
            <a:br>
              <a:rPr kumimoji="0" lang="en-US" altLang="ja-JP" sz="3700" b="1" i="0" u="none" strike="noStrike" kern="1200" cap="none" spc="0" normalizeH="0" baseline="0" noProof="0" dirty="0" smtClean="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br>
            <a:r>
              <a:rPr kumimoji="0" lang="en-US" altLang="ja-JP" sz="2800" b="0" i="0" u="none" strike="noStrike" kern="1200" cap="none" spc="0" normalizeH="0" baseline="0" noProof="0" dirty="0" smtClean="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t>Programming and Resources for Undergraduates</a:t>
            </a:r>
            <a:r>
              <a:rPr kumimoji="0" lang="en-US" altLang="ja-JP" sz="3800" b="1" i="0" u="none" strike="noStrike" kern="1200" cap="none" spc="0" normalizeH="0" baseline="0" noProof="0" dirty="0" smtClean="0">
                <a:ln>
                  <a:noFill/>
                </a:ln>
                <a:solidFill>
                  <a:srgbClr val="000000"/>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t/>
            </a:r>
            <a:br>
              <a:rPr kumimoji="0" lang="en-US" altLang="ja-JP" sz="3800" b="1" i="0" u="none" strike="noStrike" kern="1200" cap="none" spc="0" normalizeH="0" baseline="0" noProof="0" dirty="0" smtClean="0">
                <a:ln>
                  <a:noFill/>
                </a:ln>
                <a:solidFill>
                  <a:srgbClr val="000000"/>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rPr>
            </a:br>
            <a:endParaRPr kumimoji="0" lang="ja-JP" altLang="en-US" sz="3800" b="1" i="0" u="none" strike="noStrike" kern="1200" cap="none" spc="0" normalizeH="0" baseline="0" noProof="0" dirty="0">
              <a:ln>
                <a:noFill/>
              </a:ln>
              <a:solidFill>
                <a:srgbClr val="C20027"/>
              </a:solidFill>
              <a:effectLst>
                <a:outerShdw blurRad="50800" dist="38100" dir="2700000" algn="tl" rotWithShape="0">
                  <a:srgbClr val="000000">
                    <a:alpha val="25000"/>
                  </a:srgbClr>
                </a:outerShdw>
              </a:effectLst>
              <a:uLnTx/>
              <a:uFillTx/>
              <a:latin typeface="+mj-lt"/>
              <a:ea typeface="ＭＳ Ｐゴシック" pitchFamily="-80" charset="-128"/>
              <a:cs typeface="ＭＳ Ｐゴシック" pitchFamily="-80" charset="-128"/>
            </a:endParaRPr>
          </a:p>
        </p:txBody>
      </p:sp>
      <p:pic>
        <p:nvPicPr>
          <p:cNvPr id="6" name="Picture 5" descr="profile.tiff"/>
          <p:cNvPicPr>
            <a:picLocks noChangeAspect="1"/>
          </p:cNvPicPr>
          <p:nvPr/>
        </p:nvPicPr>
        <p:blipFill>
          <a:blip r:embed="rId3"/>
          <a:stretch>
            <a:fillRect/>
          </a:stretch>
        </p:blipFill>
        <p:spPr>
          <a:xfrm>
            <a:off x="627112" y="2463799"/>
            <a:ext cx="4973320" cy="3059430"/>
          </a:xfrm>
          <a:prstGeom prst="rect">
            <a:avLst/>
          </a:prstGeom>
          <a:ln w="3175" cmpd="sng">
            <a:solidFill>
              <a:schemeClr val="tx1"/>
            </a:solidFill>
          </a:ln>
        </p:spPr>
      </p:pic>
      <p:pic>
        <p:nvPicPr>
          <p:cNvPr id="7" name="Picture 6" descr="profile 2.tiff"/>
          <p:cNvPicPr>
            <a:picLocks noChangeAspect="1"/>
          </p:cNvPicPr>
          <p:nvPr/>
        </p:nvPicPr>
        <p:blipFill>
          <a:blip r:embed="rId4"/>
          <a:stretch>
            <a:fillRect/>
          </a:stretch>
        </p:blipFill>
        <p:spPr>
          <a:xfrm>
            <a:off x="3781658" y="2825107"/>
            <a:ext cx="5022215" cy="3401695"/>
          </a:xfrm>
          <a:prstGeom prst="rect">
            <a:avLst/>
          </a:prstGeom>
          <a:ln w="3175" cmpd="sng">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sz="4000" dirty="0"/>
              <a:t>Education (Advocacy</a:t>
            </a:r>
            <a:r>
              <a:rPr lang="en-US" altLang="ja-JP" sz="4000" dirty="0" smtClean="0"/>
              <a:t>)</a:t>
            </a:r>
            <a:endParaRPr lang="ja-JP" altLang="en-US" dirty="0"/>
          </a:p>
        </p:txBody>
      </p:sp>
      <p:pic>
        <p:nvPicPr>
          <p:cNvPr id="6" name="Why-Study-a-Language-at-UW-Madison[www.savevid.com].mp4">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1717013" y="2019828"/>
            <a:ext cx="5748320" cy="4223255"/>
          </a:xfrm>
        </p:spPr>
      </p:pic>
      <p:pic>
        <p:nvPicPr>
          <p:cNvPr id="5" name="Picture 4" descr="Language%20Institute_4c_L.jpeg"/>
          <p:cNvPicPr>
            <a:picLocks noChangeAspect="1"/>
          </p:cNvPicPr>
          <p:nvPr/>
        </p:nvPicPr>
        <p:blipFill>
          <a:blip r:embed="rId5"/>
          <a:stretch>
            <a:fillRect/>
          </a:stretch>
        </p:blipFill>
        <p:spPr>
          <a:xfrm>
            <a:off x="7218758" y="6256362"/>
            <a:ext cx="1925241" cy="60163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dirty="0"/>
              <a:t>The</a:t>
            </a:r>
            <a:r>
              <a:rPr lang="en-US" altLang="ja-JP" b="1" dirty="0" smtClean="0"/>
              <a:t> </a:t>
            </a:r>
            <a:r>
              <a:rPr lang="en-US" altLang="ja-JP" dirty="0"/>
              <a:t>Language</a:t>
            </a:r>
            <a:r>
              <a:rPr lang="en-US" altLang="ja-JP" b="1" dirty="0" smtClean="0"/>
              <a:t> </a:t>
            </a:r>
            <a:r>
              <a:rPr lang="en-US" altLang="ja-JP" dirty="0" smtClean="0"/>
              <a:t>Institute: Mission</a:t>
            </a:r>
            <a:endParaRPr lang="ja-JP" altLang="en-US" dirty="0"/>
          </a:p>
        </p:txBody>
      </p:sp>
      <p:sp>
        <p:nvSpPr>
          <p:cNvPr id="5" name="Text Placeholder 4"/>
          <p:cNvSpPr>
            <a:spLocks noGrp="1"/>
          </p:cNvSpPr>
          <p:nvPr>
            <p:ph type="body" sz="quarter" idx="10"/>
          </p:nvPr>
        </p:nvSpPr>
        <p:spPr/>
        <p:txBody>
          <a:bodyPr/>
          <a:lstStyle/>
          <a:p>
            <a:pPr marL="0" indent="0" algn="ctr">
              <a:buClr>
                <a:srgbClr val="800000"/>
              </a:buClr>
            </a:pPr>
            <a:r>
              <a:rPr lang="en-US" altLang="ja-JP" sz="3200" dirty="0">
                <a:solidFill>
                  <a:srgbClr val="000000"/>
                </a:solidFill>
              </a:rPr>
              <a:t>P</a:t>
            </a:r>
            <a:r>
              <a:rPr lang="en-US" altLang="ja-JP" sz="3200" dirty="0" smtClean="0">
                <a:solidFill>
                  <a:srgbClr val="000000"/>
                </a:solidFill>
              </a:rPr>
              <a:t>romote collaboration for research, </a:t>
            </a:r>
            <a:r>
              <a:rPr lang="en-US" altLang="ja-JP" sz="3200" dirty="0" smtClean="0">
                <a:solidFill>
                  <a:schemeClr val="tx1">
                    <a:lumMod val="95000"/>
                    <a:lumOff val="5000"/>
                  </a:schemeClr>
                </a:solidFill>
              </a:rPr>
              <a:t>education</a:t>
            </a:r>
            <a:r>
              <a:rPr lang="en-US" altLang="ja-JP" sz="3200" dirty="0" smtClean="0">
                <a:solidFill>
                  <a:srgbClr val="000000"/>
                </a:solidFill>
              </a:rPr>
              <a:t>, and </a:t>
            </a:r>
            <a:r>
              <a:rPr lang="en-US" altLang="ja-JP" sz="3200" dirty="0" smtClean="0">
                <a:solidFill>
                  <a:srgbClr val="C20027"/>
                </a:solidFill>
              </a:rPr>
              <a:t>outreach</a:t>
            </a:r>
            <a:r>
              <a:rPr lang="en-US" altLang="ja-JP" sz="3200" dirty="0" smtClean="0">
                <a:solidFill>
                  <a:srgbClr val="000000"/>
                </a:solidFill>
              </a:rPr>
              <a:t> in languages, literatures, and cultures</a:t>
            </a: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spTree>
    <p:extLst>
      <p:ext uri="{BB962C8B-B14F-4D97-AF65-F5344CB8AC3E}">
        <p14:creationId xmlns:p14="http://schemas.microsoft.com/office/powerpoint/2010/main" val="12051433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01916"/>
            <a:ext cx="9144000" cy="666546"/>
          </a:xfrm>
        </p:spPr>
        <p:txBody>
          <a:bodyPr/>
          <a:lstStyle/>
          <a:p>
            <a:r>
              <a:rPr lang="en-US" altLang="ja-JP" dirty="0" smtClean="0"/>
              <a:t>Outreach</a:t>
            </a:r>
            <a:endParaRPr lang="ja-JP" altLang="en-US" dirty="0"/>
          </a:p>
        </p:txBody>
      </p:sp>
      <p:sp>
        <p:nvSpPr>
          <p:cNvPr id="5" name="Text Placeholder 4"/>
          <p:cNvSpPr>
            <a:spLocks noGrp="1"/>
          </p:cNvSpPr>
          <p:nvPr>
            <p:ph type="body" sz="quarter" idx="10"/>
          </p:nvPr>
        </p:nvSpPr>
        <p:spPr>
          <a:xfrm>
            <a:off x="800100" y="1841650"/>
            <a:ext cx="7607300" cy="4114800"/>
          </a:xfrm>
        </p:spPr>
        <p:txBody>
          <a:bodyPr/>
          <a:lstStyle/>
          <a:p>
            <a:pPr marL="0" indent="0" algn="ctr">
              <a:buClr>
                <a:srgbClr val="800000"/>
              </a:buClr>
            </a:pPr>
            <a:r>
              <a:rPr lang="en-US" altLang="ja-JP" i="1" dirty="0" smtClean="0"/>
              <a:t>World Languages Day</a:t>
            </a:r>
          </a:p>
        </p:txBody>
      </p:sp>
      <p:pic>
        <p:nvPicPr>
          <p:cNvPr id="8" name="Picture 7" descr="Language%20Institute_4c_L.jpeg"/>
          <p:cNvPicPr>
            <a:picLocks noChangeAspect="1"/>
          </p:cNvPicPr>
          <p:nvPr/>
        </p:nvPicPr>
        <p:blipFill>
          <a:blip r:embed="rId2"/>
          <a:stretch>
            <a:fillRect/>
          </a:stretch>
        </p:blipFill>
        <p:spPr>
          <a:xfrm>
            <a:off x="7160144" y="6256362"/>
            <a:ext cx="1925241" cy="601638"/>
          </a:xfrm>
          <a:prstGeom prst="rect">
            <a:avLst/>
          </a:prstGeom>
        </p:spPr>
      </p:pic>
      <p:pic>
        <p:nvPicPr>
          <p:cNvPr id="6" name="Picture 5"/>
          <p:cNvPicPr>
            <a:picLocks noChangeAspect="1"/>
          </p:cNvPicPr>
          <p:nvPr/>
        </p:nvPicPr>
        <p:blipFill>
          <a:blip r:embed="rId3"/>
          <a:stretch>
            <a:fillRect/>
          </a:stretch>
        </p:blipFill>
        <p:spPr>
          <a:xfrm>
            <a:off x="6117176" y="2848061"/>
            <a:ext cx="2280451" cy="2385850"/>
          </a:xfrm>
          <a:prstGeom prst="rect">
            <a:avLst/>
          </a:prstGeom>
        </p:spPr>
      </p:pic>
      <p:pic>
        <p:nvPicPr>
          <p:cNvPr id="16" name="Picture 15"/>
          <p:cNvPicPr>
            <a:picLocks noChangeAspect="1"/>
          </p:cNvPicPr>
          <p:nvPr/>
        </p:nvPicPr>
        <p:blipFill>
          <a:blip r:embed="rId4"/>
          <a:stretch>
            <a:fillRect/>
          </a:stretch>
        </p:blipFill>
        <p:spPr>
          <a:xfrm>
            <a:off x="752728" y="2850147"/>
            <a:ext cx="5138615" cy="23935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01916"/>
            <a:ext cx="9144000" cy="666546"/>
          </a:xfrm>
        </p:spPr>
        <p:txBody>
          <a:bodyPr/>
          <a:lstStyle/>
          <a:p>
            <a:r>
              <a:rPr lang="en-US" altLang="ja-JP" dirty="0" smtClean="0"/>
              <a:t>Outreach</a:t>
            </a:r>
            <a:endParaRPr lang="ja-JP" altLang="en-US" dirty="0"/>
          </a:p>
        </p:txBody>
      </p:sp>
      <p:sp>
        <p:nvSpPr>
          <p:cNvPr id="5" name="Text Placeholder 4"/>
          <p:cNvSpPr>
            <a:spLocks noGrp="1"/>
          </p:cNvSpPr>
          <p:nvPr>
            <p:ph type="body" sz="quarter" idx="10"/>
          </p:nvPr>
        </p:nvSpPr>
        <p:spPr/>
        <p:txBody>
          <a:bodyPr/>
          <a:lstStyle/>
          <a:p>
            <a:pPr>
              <a:buClr>
                <a:srgbClr val="800000"/>
              </a:buClr>
              <a:buFont typeface="Wingdings" charset="2"/>
              <a:buChar char="n"/>
            </a:pPr>
            <a:r>
              <a:rPr lang="en-US" altLang="ja-JP" i="1" dirty="0" smtClean="0"/>
              <a:t>World Cinema Day </a:t>
            </a:r>
            <a:endParaRPr lang="en-US" altLang="ja-JP" dirty="0" smtClean="0"/>
          </a:p>
          <a:p>
            <a:pPr>
              <a:buClr>
                <a:srgbClr val="800000"/>
              </a:buClr>
              <a:buFont typeface="Wingdings" charset="2"/>
              <a:buChar char="n"/>
            </a:pPr>
            <a:r>
              <a:rPr lang="en-US" altLang="ja-JP" i="1" dirty="0" smtClean="0"/>
              <a:t>College for Kids </a:t>
            </a:r>
          </a:p>
          <a:p>
            <a:pPr>
              <a:buClr>
                <a:srgbClr val="800000"/>
              </a:buClr>
              <a:buFont typeface="Wingdings" charset="2"/>
              <a:buChar char="n"/>
            </a:pPr>
            <a:r>
              <a:rPr lang="en-US" altLang="ja-JP" dirty="0" smtClean="0"/>
              <a:t>Visits to schools; coordination of school visits to campus</a:t>
            </a:r>
          </a:p>
        </p:txBody>
      </p:sp>
      <p:pic>
        <p:nvPicPr>
          <p:cNvPr id="8" name="Picture 7" descr="Language%20Institute_4c_L.jpeg"/>
          <p:cNvPicPr>
            <a:picLocks noChangeAspect="1"/>
          </p:cNvPicPr>
          <p:nvPr/>
        </p:nvPicPr>
        <p:blipFill>
          <a:blip r:embed="rId2"/>
          <a:stretch>
            <a:fillRect/>
          </a:stretch>
        </p:blipFill>
        <p:spPr>
          <a:xfrm>
            <a:off x="7160144" y="6256362"/>
            <a:ext cx="1925241" cy="601638"/>
          </a:xfrm>
          <a:prstGeom prst="rect">
            <a:avLst/>
          </a:prstGeom>
        </p:spPr>
      </p:pic>
    </p:spTree>
    <p:extLst>
      <p:ext uri="{BB962C8B-B14F-4D97-AF65-F5344CB8AC3E}">
        <p14:creationId xmlns:p14="http://schemas.microsoft.com/office/powerpoint/2010/main" val="20250255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Pushkin Summer Institute (Flagship)</a:t>
            </a:r>
            <a:endParaRPr lang="en-US" dirty="0"/>
          </a:p>
        </p:txBody>
      </p:sp>
      <p:pic>
        <p:nvPicPr>
          <p:cNvPr id="4" name="Picture 3" descr="Language%20Institute_4c_L.jpeg"/>
          <p:cNvPicPr>
            <a:picLocks noChangeAspect="1"/>
          </p:cNvPicPr>
          <p:nvPr/>
        </p:nvPicPr>
        <p:blipFill>
          <a:blip r:embed="rId2"/>
          <a:stretch>
            <a:fillRect/>
          </a:stretch>
        </p:blipFill>
        <p:spPr>
          <a:xfrm>
            <a:off x="7160144" y="6256362"/>
            <a:ext cx="1925241" cy="601638"/>
          </a:xfrm>
          <a:prstGeom prst="rect">
            <a:avLst/>
          </a:prstGeom>
        </p:spPr>
      </p:pic>
      <p:pic>
        <p:nvPicPr>
          <p:cNvPr id="5" name="Picture 4" descr="in_clas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548" y="1904973"/>
            <a:ext cx="6554133" cy="4363311"/>
          </a:xfrm>
          <a:prstGeom prst="rect">
            <a:avLst/>
          </a:prstGeom>
        </p:spPr>
      </p:pic>
    </p:spTree>
    <p:extLst>
      <p:ext uri="{BB962C8B-B14F-4D97-AF65-F5344CB8AC3E}">
        <p14:creationId xmlns:p14="http://schemas.microsoft.com/office/powerpoint/2010/main" val="8299738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ja-JP" dirty="0"/>
              <a:t>The</a:t>
            </a:r>
            <a:r>
              <a:rPr lang="en-US" altLang="ja-JP" b="1" dirty="0" smtClean="0"/>
              <a:t> </a:t>
            </a:r>
            <a:r>
              <a:rPr lang="en-US" altLang="ja-JP" dirty="0"/>
              <a:t>Language</a:t>
            </a:r>
            <a:r>
              <a:rPr lang="en-US" altLang="ja-JP" b="1" dirty="0" smtClean="0"/>
              <a:t> </a:t>
            </a:r>
            <a:r>
              <a:rPr lang="en-US" altLang="ja-JP" dirty="0" smtClean="0"/>
              <a:t>Institute: Mission</a:t>
            </a:r>
            <a:endParaRPr lang="ja-JP" altLang="en-US" dirty="0"/>
          </a:p>
        </p:txBody>
      </p:sp>
      <p:sp>
        <p:nvSpPr>
          <p:cNvPr id="5" name="Text Placeholder 4"/>
          <p:cNvSpPr>
            <a:spLocks noGrp="1"/>
          </p:cNvSpPr>
          <p:nvPr>
            <p:ph type="body" sz="quarter" idx="10"/>
          </p:nvPr>
        </p:nvSpPr>
        <p:spPr/>
        <p:txBody>
          <a:bodyPr/>
          <a:lstStyle/>
          <a:p>
            <a:pPr marL="0" indent="0" algn="ctr">
              <a:buClr>
                <a:srgbClr val="800000"/>
              </a:buClr>
            </a:pPr>
            <a:r>
              <a:rPr lang="en-US" altLang="ja-JP" sz="3200" dirty="0">
                <a:solidFill>
                  <a:srgbClr val="000000"/>
                </a:solidFill>
              </a:rPr>
              <a:t>P</a:t>
            </a:r>
            <a:r>
              <a:rPr lang="en-US" altLang="ja-JP" sz="3200" dirty="0" smtClean="0">
                <a:solidFill>
                  <a:srgbClr val="000000"/>
                </a:solidFill>
              </a:rPr>
              <a:t>romote collaboration for </a:t>
            </a:r>
            <a:r>
              <a:rPr lang="en-US" altLang="ja-JP" sz="3200" dirty="0" smtClean="0">
                <a:solidFill>
                  <a:srgbClr val="C20027"/>
                </a:solidFill>
              </a:rPr>
              <a:t>research</a:t>
            </a:r>
            <a:r>
              <a:rPr lang="en-US" altLang="ja-JP" sz="3200" dirty="0" smtClean="0">
                <a:solidFill>
                  <a:srgbClr val="000000"/>
                </a:solidFill>
              </a:rPr>
              <a:t>, </a:t>
            </a:r>
            <a:r>
              <a:rPr lang="en-US" altLang="ja-JP" sz="3200" dirty="0" smtClean="0">
                <a:solidFill>
                  <a:schemeClr val="tx1"/>
                </a:solidFill>
              </a:rPr>
              <a:t>education</a:t>
            </a:r>
            <a:r>
              <a:rPr lang="en-US" altLang="ja-JP" sz="3200" dirty="0" smtClean="0">
                <a:solidFill>
                  <a:srgbClr val="000000"/>
                </a:solidFill>
              </a:rPr>
              <a:t>, and outreach in languages, literatures, and cultures</a:t>
            </a:r>
          </a:p>
        </p:txBody>
      </p:sp>
      <p:pic>
        <p:nvPicPr>
          <p:cNvPr id="8" name="Picture 7" descr="Language%20Institute_4c_L.jpeg"/>
          <p:cNvPicPr>
            <a:picLocks noChangeAspect="1"/>
          </p:cNvPicPr>
          <p:nvPr/>
        </p:nvPicPr>
        <p:blipFill>
          <a:blip r:embed="rId2"/>
          <a:stretch>
            <a:fillRect/>
          </a:stretch>
        </p:blipFill>
        <p:spPr>
          <a:xfrm>
            <a:off x="7176423" y="6256362"/>
            <a:ext cx="1925241" cy="601638"/>
          </a:xfrm>
          <a:prstGeom prst="rect">
            <a:avLst/>
          </a:prstGeom>
        </p:spPr>
      </p:pic>
    </p:spTree>
    <p:extLst>
      <p:ext uri="{BB962C8B-B14F-4D97-AF65-F5344CB8AC3E}">
        <p14:creationId xmlns:p14="http://schemas.microsoft.com/office/powerpoint/2010/main" val="12051433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Text Placeholder 2"/>
          <p:cNvSpPr>
            <a:spLocks noGrp="1"/>
          </p:cNvSpPr>
          <p:nvPr>
            <p:ph type="body" sz="quarter" idx="10"/>
          </p:nvPr>
        </p:nvSpPr>
        <p:spPr/>
        <p:txBody>
          <a:bodyPr/>
          <a:lstStyle/>
          <a:p>
            <a:pPr>
              <a:spcAft>
                <a:spcPts val="600"/>
              </a:spcAft>
              <a:buClr>
                <a:srgbClr val="800000"/>
              </a:buClr>
              <a:buFont typeface="Wingdings" charset="2"/>
              <a:buChar char="n"/>
            </a:pPr>
            <a:r>
              <a:rPr lang="en-US" altLang="ja-JP" dirty="0"/>
              <a:t>Student goals, expectations, and the U.S. </a:t>
            </a:r>
            <a:r>
              <a:rPr lang="en-US" altLang="ja-JP" i="1" dirty="0"/>
              <a:t>Standards for Foreign Language Learning</a:t>
            </a:r>
            <a:endParaRPr lang="en-US" altLang="ja-JP" dirty="0"/>
          </a:p>
          <a:p>
            <a:pPr>
              <a:spcAft>
                <a:spcPts val="600"/>
              </a:spcAft>
              <a:buClr>
                <a:srgbClr val="800000"/>
              </a:buClr>
              <a:buFont typeface="Wingdings" charset="2"/>
              <a:buChar char="n"/>
            </a:pPr>
            <a:r>
              <a:rPr lang="en-US" altLang="ja-JP" dirty="0"/>
              <a:t>Student and tutor perceptions of tutoring in a Russian Flagship Program</a:t>
            </a:r>
          </a:p>
          <a:p>
            <a:pPr>
              <a:spcAft>
                <a:spcPts val="600"/>
              </a:spcAft>
              <a:buClr>
                <a:srgbClr val="800000"/>
              </a:buClr>
              <a:buFont typeface="Wingdings" charset="2"/>
              <a:buChar char="n"/>
            </a:pPr>
            <a:r>
              <a:rPr lang="en-US" altLang="ja-JP" dirty="0"/>
              <a:t>The impact of study abroad on the global engagement of alumni</a:t>
            </a:r>
          </a:p>
          <a:p>
            <a:pPr>
              <a:spcAft>
                <a:spcPts val="600"/>
              </a:spcAft>
              <a:buClr>
                <a:srgbClr val="800000"/>
              </a:buClr>
              <a:buFont typeface="Wingdings" charset="2"/>
              <a:buChar char="n"/>
            </a:pPr>
            <a:r>
              <a:rPr lang="en-US" altLang="ja-JP" dirty="0"/>
              <a:t>Reasons students take courses in more and less commonly taught languages</a:t>
            </a:r>
          </a:p>
        </p:txBody>
      </p:sp>
      <p:pic>
        <p:nvPicPr>
          <p:cNvPr id="4" name="Picture 3" descr="Language%20Institute_4c_L.jpeg"/>
          <p:cNvPicPr>
            <a:picLocks noChangeAspect="1"/>
          </p:cNvPicPr>
          <p:nvPr/>
        </p:nvPicPr>
        <p:blipFill>
          <a:blip r:embed="rId3"/>
          <a:stretch>
            <a:fillRect/>
          </a:stretch>
        </p:blipFill>
        <p:spPr>
          <a:xfrm>
            <a:off x="7218758" y="6256362"/>
            <a:ext cx="1925241" cy="601638"/>
          </a:xfrm>
          <a:prstGeom prst="rect">
            <a:avLst/>
          </a:prstGeom>
        </p:spPr>
      </p:pic>
    </p:spTree>
    <p:extLst>
      <p:ext uri="{BB962C8B-B14F-4D97-AF65-F5344CB8AC3E}">
        <p14:creationId xmlns:p14="http://schemas.microsoft.com/office/powerpoint/2010/main" val="35838296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Mission?</a:t>
            </a:r>
            <a:endParaRPr lang="en-US" dirty="0"/>
          </a:p>
        </p:txBody>
      </p:sp>
      <p:sp>
        <p:nvSpPr>
          <p:cNvPr id="3" name="Text Placeholder 2"/>
          <p:cNvSpPr>
            <a:spLocks noGrp="1"/>
          </p:cNvSpPr>
          <p:nvPr>
            <p:ph type="body" sz="quarter" idx="10"/>
          </p:nvPr>
        </p:nvSpPr>
        <p:spPr/>
        <p:txBody>
          <a:bodyPr/>
          <a:lstStyle/>
          <a:p>
            <a:pPr marL="0" indent="0"/>
            <a:r>
              <a:rPr lang="en-US" i="1" dirty="0" smtClean="0"/>
              <a:t>Disciplinary focus</a:t>
            </a:r>
          </a:p>
          <a:p>
            <a:pPr marL="457200" indent="-457200">
              <a:buAutoNum type="arabicPeriod"/>
            </a:pPr>
            <a:r>
              <a:rPr lang="en-US" dirty="0" smtClean="0"/>
              <a:t>Focus on language teaching and learning?</a:t>
            </a:r>
          </a:p>
          <a:p>
            <a:pPr marL="457200" indent="-457200">
              <a:buAutoNum type="arabicPeriod"/>
            </a:pPr>
            <a:r>
              <a:rPr lang="en-US" dirty="0" smtClean="0"/>
              <a:t>Expand activities in line with current mission?</a:t>
            </a:r>
          </a:p>
          <a:p>
            <a:pPr marL="457200" indent="-457200">
              <a:buAutoNum type="arabicPeriod"/>
            </a:pPr>
            <a:r>
              <a:rPr lang="en-US" dirty="0" smtClean="0"/>
              <a:t>Broaden disciplinary focus (language studies: linguistics [theoretical and applied], first and second language acquisition, communicative disorders, etc.)?</a:t>
            </a:r>
          </a:p>
          <a:p>
            <a:pPr marL="0" indent="0"/>
            <a:endParaRPr lang="en-US" dirty="0"/>
          </a:p>
          <a:p>
            <a:pPr marL="0" indent="0"/>
            <a:r>
              <a:rPr lang="en-US" i="1" dirty="0" smtClean="0"/>
              <a:t>Collaboration for what purpose?</a:t>
            </a:r>
          </a:p>
        </p:txBody>
      </p:sp>
      <p:pic>
        <p:nvPicPr>
          <p:cNvPr id="4" name="Picture 3" descr="Language%20Institute_4c_L.jpeg"/>
          <p:cNvPicPr>
            <a:picLocks noChangeAspect="1"/>
          </p:cNvPicPr>
          <p:nvPr/>
        </p:nvPicPr>
        <p:blipFill>
          <a:blip r:embed="rId3"/>
          <a:stretch>
            <a:fillRect/>
          </a:stretch>
        </p:blipFill>
        <p:spPr>
          <a:xfrm>
            <a:off x="7218758" y="6256362"/>
            <a:ext cx="1925241" cy="601638"/>
          </a:xfrm>
          <a:prstGeom prst="rect">
            <a:avLst/>
          </a:prstGeom>
        </p:spPr>
      </p:pic>
    </p:spTree>
    <p:extLst>
      <p:ext uri="{BB962C8B-B14F-4D97-AF65-F5344CB8AC3E}">
        <p14:creationId xmlns:p14="http://schemas.microsoft.com/office/powerpoint/2010/main" val="34981226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guage%20Institute_4c_L.jpeg"/>
          <p:cNvPicPr>
            <a:picLocks noChangeAspect="1"/>
          </p:cNvPicPr>
          <p:nvPr/>
        </p:nvPicPr>
        <p:blipFill>
          <a:blip r:embed="rId3"/>
          <a:stretch>
            <a:fillRect/>
          </a:stretch>
        </p:blipFill>
        <p:spPr>
          <a:xfrm>
            <a:off x="7142366" y="6256362"/>
            <a:ext cx="1925241" cy="601638"/>
          </a:xfrm>
          <a:prstGeom prst="rect">
            <a:avLst/>
          </a:prstGeom>
        </p:spPr>
      </p:pic>
      <p:pic>
        <p:nvPicPr>
          <p:cNvPr id="11" name="Picture 10" descr="walker_protests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359" y="900010"/>
            <a:ext cx="4957730" cy="2687827"/>
          </a:xfrm>
          <a:prstGeom prst="rect">
            <a:avLst/>
          </a:prstGeom>
        </p:spPr>
      </p:pic>
      <p:pic>
        <p:nvPicPr>
          <p:cNvPr id="12" name="Picture 11" descr="budget_bill_protest11_418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310" y="3850524"/>
            <a:ext cx="4325271" cy="2886135"/>
          </a:xfrm>
          <a:prstGeom prst="rect">
            <a:avLst/>
          </a:prstGeom>
        </p:spPr>
      </p:pic>
      <p:pic>
        <p:nvPicPr>
          <p:cNvPr id="13" name="Picture 12" descr="budget_bill_protest11_535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6567" y="3861246"/>
            <a:ext cx="4298852" cy="2865901"/>
          </a:xfrm>
          <a:prstGeom prst="rect">
            <a:avLst/>
          </a:prstGeom>
        </p:spPr>
      </p:pic>
    </p:spTree>
    <p:extLst>
      <p:ext uri="{BB962C8B-B14F-4D97-AF65-F5344CB8AC3E}">
        <p14:creationId xmlns:p14="http://schemas.microsoft.com/office/powerpoint/2010/main" val="857737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pPr marL="0" indent="0">
              <a:buNone/>
            </a:pPr>
            <a:r>
              <a:rPr lang="en-US" dirty="0"/>
              <a:t>P</a:t>
            </a:r>
            <a:r>
              <a:rPr lang="en-US" dirty="0" smtClean="0"/>
              <a:t>rovide “a </a:t>
            </a:r>
            <a:r>
              <a:rPr lang="en-US" dirty="0"/>
              <a:t>learning environment in which faculty, staff and students can discover, examine critically, preserve and transmit the knowledge, wisdom and values that will help insure the survival of this and future generations and improve the quality of life for all</a:t>
            </a:r>
            <a:r>
              <a:rPr lang="en-US" dirty="0" smtClean="0"/>
              <a:t>.</a:t>
            </a:r>
            <a:r>
              <a:rPr lang="en-US" dirty="0"/>
              <a:t> The university seeks to help students to develop an understanding and appreciation for the complex cultural and physical worlds in which they live and to realize their highest potential of intellectual, physical and human development</a:t>
            </a:r>
            <a:r>
              <a:rPr lang="en-US" dirty="0" smtClean="0"/>
              <a:t>.</a:t>
            </a:r>
            <a:endParaRPr lang="en-US" dirty="0"/>
          </a:p>
          <a:p>
            <a:pPr marL="0" indent="0">
              <a:buNone/>
            </a:pPr>
            <a:endParaRPr lang="en-US" dirty="0" smtClean="0"/>
          </a:p>
        </p:txBody>
      </p:sp>
      <p:pic>
        <p:nvPicPr>
          <p:cNvPr id="4" name="Picture 3" descr="Language%20Institute_4c_L.jpeg"/>
          <p:cNvPicPr>
            <a:picLocks noChangeAspect="1"/>
          </p:cNvPicPr>
          <p:nvPr/>
        </p:nvPicPr>
        <p:blipFill>
          <a:blip r:embed="rId2"/>
          <a:stretch>
            <a:fillRect/>
          </a:stretch>
        </p:blipFill>
        <p:spPr>
          <a:xfrm>
            <a:off x="7176423" y="6239867"/>
            <a:ext cx="1925241" cy="601638"/>
          </a:xfrm>
          <a:prstGeom prst="rect">
            <a:avLst/>
          </a:prstGeom>
        </p:spPr>
      </p:pic>
    </p:spTree>
    <p:extLst>
      <p:ext uri="{BB962C8B-B14F-4D97-AF65-F5344CB8AC3E}">
        <p14:creationId xmlns:p14="http://schemas.microsoft.com/office/powerpoint/2010/main" val="7205772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Fiscal Challenges</a:t>
            </a:r>
            <a:endParaRPr lang="en-US" dirty="0"/>
          </a:p>
        </p:txBody>
      </p:sp>
      <p:pic>
        <p:nvPicPr>
          <p:cNvPr id="5" name="Picture 4" descr="uwmadison_budg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48" y="2167613"/>
            <a:ext cx="4832499" cy="3522355"/>
          </a:xfrm>
          <a:prstGeom prst="rect">
            <a:avLst/>
          </a:prstGeom>
        </p:spPr>
      </p:pic>
      <p:pic>
        <p:nvPicPr>
          <p:cNvPr id="9" name="Picture 8" descr="Language%20Institute_4c_L.jpeg"/>
          <p:cNvPicPr>
            <a:picLocks noChangeAspect="1"/>
          </p:cNvPicPr>
          <p:nvPr/>
        </p:nvPicPr>
        <p:blipFill>
          <a:blip r:embed="rId4"/>
          <a:stretch>
            <a:fillRect/>
          </a:stretch>
        </p:blipFill>
        <p:spPr>
          <a:xfrm>
            <a:off x="7142366" y="6256362"/>
            <a:ext cx="1925241" cy="601638"/>
          </a:xfrm>
          <a:prstGeom prst="rect">
            <a:avLst/>
          </a:prstGeom>
        </p:spPr>
      </p:pic>
      <p:pic>
        <p:nvPicPr>
          <p:cNvPr id="10" name="Picture 9" descr="save_title_vi.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1954" y="2823631"/>
            <a:ext cx="2108521" cy="2108521"/>
          </a:xfrm>
          <a:prstGeom prst="rect">
            <a:avLst/>
          </a:prstGeom>
        </p:spPr>
      </p:pic>
      <p:sp>
        <p:nvSpPr>
          <p:cNvPr id="2" name="TextBox 1"/>
          <p:cNvSpPr txBox="1"/>
          <p:nvPr/>
        </p:nvSpPr>
        <p:spPr>
          <a:xfrm>
            <a:off x="692759" y="5872394"/>
            <a:ext cx="7026550" cy="461665"/>
          </a:xfrm>
          <a:prstGeom prst="rect">
            <a:avLst/>
          </a:prstGeom>
          <a:noFill/>
        </p:spPr>
        <p:txBody>
          <a:bodyPr wrap="square" rtlCol="0">
            <a:spAutoFit/>
          </a:bodyPr>
          <a:lstStyle/>
          <a:p>
            <a:r>
              <a:rPr lang="en-US" dirty="0" smtClean="0"/>
              <a:t>What happens if/when Title VI funding goes away?</a:t>
            </a:r>
            <a:endParaRPr lang="en-US" dirty="0"/>
          </a:p>
        </p:txBody>
      </p:sp>
    </p:spTree>
    <p:extLst>
      <p:ext uri="{BB962C8B-B14F-4D97-AF65-F5344CB8AC3E}">
        <p14:creationId xmlns:p14="http://schemas.microsoft.com/office/powerpoint/2010/main" val="21896809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ar_innov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275" y="1578821"/>
            <a:ext cx="3810358" cy="773116"/>
          </a:xfrm>
          <a:prstGeom prst="rect">
            <a:avLst/>
          </a:prstGeom>
        </p:spPr>
      </p:pic>
      <p:pic>
        <p:nvPicPr>
          <p:cNvPr id="6" name="Picture 5" descr="Counterfact camp BadgerHera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8107" y="2846166"/>
            <a:ext cx="5245474" cy="2919959"/>
          </a:xfrm>
          <a:prstGeom prst="rect">
            <a:avLst/>
          </a:prstGeom>
        </p:spPr>
      </p:pic>
      <p:pic>
        <p:nvPicPr>
          <p:cNvPr id="7" name="Picture 6" descr="Language%20Institute_4c_L.jpeg"/>
          <p:cNvPicPr>
            <a:picLocks noChangeAspect="1"/>
          </p:cNvPicPr>
          <p:nvPr/>
        </p:nvPicPr>
        <p:blipFill>
          <a:blip r:embed="rId5"/>
          <a:stretch>
            <a:fillRect/>
          </a:stretch>
        </p:blipFill>
        <p:spPr>
          <a:xfrm>
            <a:off x="7142366" y="6256362"/>
            <a:ext cx="1925241" cy="601638"/>
          </a:xfrm>
          <a:prstGeom prst="rect">
            <a:avLst/>
          </a:prstGeom>
        </p:spPr>
      </p:pic>
    </p:spTree>
    <p:extLst>
      <p:ext uri="{BB962C8B-B14F-4D97-AF65-F5344CB8AC3E}">
        <p14:creationId xmlns:p14="http://schemas.microsoft.com/office/powerpoint/2010/main" val="21966065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2012-13: Considering Future Directions</a:t>
            </a:r>
            <a:endParaRPr lang="en-US" dirty="0"/>
          </a:p>
        </p:txBody>
      </p:sp>
      <p:sp>
        <p:nvSpPr>
          <p:cNvPr id="4" name="Content Placeholder 3"/>
          <p:cNvSpPr>
            <a:spLocks noGrp="1"/>
          </p:cNvSpPr>
          <p:nvPr>
            <p:ph idx="1"/>
          </p:nvPr>
        </p:nvSpPr>
        <p:spPr/>
        <p:txBody>
          <a:bodyPr/>
          <a:lstStyle/>
          <a:p>
            <a:r>
              <a:rPr lang="en-US" dirty="0"/>
              <a:t>Language Institute self-study</a:t>
            </a:r>
          </a:p>
          <a:p>
            <a:r>
              <a:rPr lang="en-US" dirty="0" smtClean="0"/>
              <a:t>Task force on “future of languages” </a:t>
            </a:r>
          </a:p>
          <a:p>
            <a:r>
              <a:rPr lang="en-US" dirty="0" smtClean="0"/>
              <a:t>Calls for educational innovations, restructuring, merging, efficiencies</a:t>
            </a:r>
          </a:p>
          <a:p>
            <a:r>
              <a:rPr lang="en-US" dirty="0" smtClean="0"/>
              <a:t>Revisiting discussion of a school/division of languages: ?</a:t>
            </a:r>
          </a:p>
          <a:p>
            <a:r>
              <a:rPr lang="en-US" dirty="0" smtClean="0"/>
              <a:t>Future role of the Language Institute on campus: ?</a:t>
            </a:r>
          </a:p>
          <a:p>
            <a:pPr marL="0" indent="0">
              <a:buNone/>
            </a:pPr>
            <a:endParaRPr lang="en-US" dirty="0" smtClean="0"/>
          </a:p>
          <a:p>
            <a:endParaRPr lang="en-US" dirty="0"/>
          </a:p>
        </p:txBody>
      </p:sp>
      <p:pic>
        <p:nvPicPr>
          <p:cNvPr id="5" name="Picture 4" descr="Language%20Institute_4c_L.jpeg"/>
          <p:cNvPicPr>
            <a:picLocks noChangeAspect="1"/>
          </p:cNvPicPr>
          <p:nvPr/>
        </p:nvPicPr>
        <p:blipFill>
          <a:blip r:embed="rId2"/>
          <a:stretch>
            <a:fillRect/>
          </a:stretch>
        </p:blipFill>
        <p:spPr>
          <a:xfrm>
            <a:off x="7142366" y="6256362"/>
            <a:ext cx="1925241" cy="601638"/>
          </a:xfrm>
          <a:prstGeom prst="rect">
            <a:avLst/>
          </a:prstGeom>
        </p:spPr>
      </p:pic>
    </p:spTree>
    <p:extLst>
      <p:ext uri="{BB962C8B-B14F-4D97-AF65-F5344CB8AC3E}">
        <p14:creationId xmlns:p14="http://schemas.microsoft.com/office/powerpoint/2010/main" val="31724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Idea</a:t>
            </a:r>
            <a:endParaRPr lang="en-US" dirty="0"/>
          </a:p>
        </p:txBody>
      </p:sp>
      <p:sp>
        <p:nvSpPr>
          <p:cNvPr id="3" name="Content Placeholder 2"/>
          <p:cNvSpPr>
            <a:spLocks noGrp="1"/>
          </p:cNvSpPr>
          <p:nvPr>
            <p:ph idx="1"/>
          </p:nvPr>
        </p:nvSpPr>
        <p:spPr/>
        <p:txBody>
          <a:bodyPr/>
          <a:lstStyle/>
          <a:p>
            <a:r>
              <a:rPr lang="en-US" dirty="0" smtClean="0"/>
              <a:t>1904, UW-Madison President Charles Van Hise</a:t>
            </a:r>
          </a:p>
          <a:p>
            <a:r>
              <a:rPr lang="en-US" dirty="0"/>
              <a:t>E</a:t>
            </a:r>
            <a:r>
              <a:rPr lang="en-US" dirty="0" smtClean="0"/>
              <a:t>xtend </a:t>
            </a:r>
            <a:r>
              <a:rPr lang="en-US" dirty="0"/>
              <a:t>“the beneficent influence of the university [to…] every home in the state</a:t>
            </a:r>
            <a:r>
              <a:rPr lang="en-US" dirty="0" smtClean="0"/>
              <a:t>.”</a:t>
            </a:r>
            <a:endParaRPr lang="en-US" dirty="0"/>
          </a:p>
          <a:p>
            <a:endParaRPr lang="en-US" dirty="0" smtClean="0"/>
          </a:p>
        </p:txBody>
      </p:sp>
      <p:pic>
        <p:nvPicPr>
          <p:cNvPr id="4" name="Picture 3" descr="Language%20Institute_4c_L.jpeg"/>
          <p:cNvPicPr>
            <a:picLocks noChangeAspect="1"/>
          </p:cNvPicPr>
          <p:nvPr/>
        </p:nvPicPr>
        <p:blipFill>
          <a:blip r:embed="rId2"/>
          <a:stretch>
            <a:fillRect/>
          </a:stretch>
        </p:blipFill>
        <p:spPr>
          <a:xfrm>
            <a:off x="7176423" y="6256362"/>
            <a:ext cx="1925241" cy="601638"/>
          </a:xfrm>
          <a:prstGeom prst="rect">
            <a:avLst/>
          </a:prstGeom>
        </p:spPr>
      </p:pic>
    </p:spTree>
    <p:extLst>
      <p:ext uri="{BB962C8B-B14F-4D97-AF65-F5344CB8AC3E}">
        <p14:creationId xmlns:p14="http://schemas.microsoft.com/office/powerpoint/2010/main" val="16197640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n_his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89000"/>
            <a:ext cx="7620000" cy="5080000"/>
          </a:xfrm>
          <a:prstGeom prst="rect">
            <a:avLst/>
          </a:prstGeom>
        </p:spPr>
      </p:pic>
      <p:pic>
        <p:nvPicPr>
          <p:cNvPr id="5" name="Picture 4" descr="Language%20Institute_4c_L.jpeg"/>
          <p:cNvPicPr>
            <a:picLocks noChangeAspect="1"/>
          </p:cNvPicPr>
          <p:nvPr/>
        </p:nvPicPr>
        <p:blipFill>
          <a:blip r:embed="rId4"/>
          <a:stretch>
            <a:fillRect/>
          </a:stretch>
        </p:blipFill>
        <p:spPr>
          <a:xfrm>
            <a:off x="7176423" y="6256362"/>
            <a:ext cx="1925241" cy="601638"/>
          </a:xfrm>
          <a:prstGeom prst="rect">
            <a:avLst/>
          </a:prstGeom>
        </p:spPr>
      </p:pic>
    </p:spTree>
    <p:extLst>
      <p:ext uri="{BB962C8B-B14F-4D97-AF65-F5344CB8AC3E}">
        <p14:creationId xmlns:p14="http://schemas.microsoft.com/office/powerpoint/2010/main" val="24958798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59044"/>
            <a:ext cx="9144000" cy="666546"/>
          </a:xfrm>
        </p:spPr>
        <p:txBody>
          <a:bodyPr/>
          <a:lstStyle/>
          <a:p>
            <a:r>
              <a:rPr lang="en-US" altLang="ja-JP" dirty="0"/>
              <a:t>Departments</a:t>
            </a:r>
            <a:r>
              <a:rPr lang="en-US" altLang="ja-JP" b="1" dirty="0" smtClean="0"/>
              <a:t> </a:t>
            </a:r>
            <a:r>
              <a:rPr lang="en-US" altLang="ja-JP" dirty="0" smtClean="0"/>
              <a:t>Offering</a:t>
            </a:r>
            <a:r>
              <a:rPr lang="en-US" altLang="ja-JP" b="1" dirty="0" smtClean="0"/>
              <a:t> </a:t>
            </a:r>
            <a:r>
              <a:rPr lang="en-US" altLang="ja-JP" dirty="0" smtClean="0"/>
              <a:t>Languages</a:t>
            </a:r>
            <a:endParaRPr lang="ja-JP" altLang="en-US" dirty="0"/>
          </a:p>
        </p:txBody>
      </p:sp>
      <p:sp>
        <p:nvSpPr>
          <p:cNvPr id="5" name="Text Placeholder 4"/>
          <p:cNvSpPr>
            <a:spLocks noGrp="1"/>
          </p:cNvSpPr>
          <p:nvPr>
            <p:ph type="body" sz="quarter" idx="10"/>
          </p:nvPr>
        </p:nvSpPr>
        <p:spPr>
          <a:xfrm>
            <a:off x="800100" y="1664127"/>
            <a:ext cx="7607300" cy="4114800"/>
          </a:xfrm>
        </p:spPr>
        <p:txBody>
          <a:bodyPr/>
          <a:lstStyle/>
          <a:p>
            <a:pPr>
              <a:buClr>
                <a:srgbClr val="800000"/>
              </a:buClr>
              <a:buFont typeface="Wingdings" charset="2"/>
              <a:buChar char="n"/>
            </a:pPr>
            <a:r>
              <a:rPr lang="en-US" altLang="ja-JP" sz="2000" dirty="0" smtClean="0">
                <a:solidFill>
                  <a:srgbClr val="000000"/>
                </a:solidFill>
              </a:rPr>
              <a:t>African Languages and Literature American Indian Studies</a:t>
            </a:r>
          </a:p>
          <a:p>
            <a:pPr>
              <a:buClr>
                <a:srgbClr val="800000"/>
              </a:buClr>
              <a:buFont typeface="Wingdings" charset="2"/>
              <a:buChar char="n"/>
            </a:pPr>
            <a:r>
              <a:rPr lang="en-US" altLang="ja-JP" sz="2000" dirty="0" smtClean="0">
                <a:solidFill>
                  <a:srgbClr val="000000"/>
                </a:solidFill>
              </a:rPr>
              <a:t>Anthropology</a:t>
            </a:r>
          </a:p>
          <a:p>
            <a:pPr>
              <a:buClr>
                <a:srgbClr val="800000"/>
              </a:buClr>
              <a:buFont typeface="Wingdings" charset="2"/>
              <a:buChar char="n"/>
            </a:pPr>
            <a:r>
              <a:rPr lang="en-US" altLang="ja-JP" sz="2000" dirty="0" smtClean="0">
                <a:solidFill>
                  <a:srgbClr val="000000"/>
                </a:solidFill>
              </a:rPr>
              <a:t>Classics</a:t>
            </a:r>
          </a:p>
          <a:p>
            <a:pPr>
              <a:buClr>
                <a:srgbClr val="800000"/>
              </a:buClr>
              <a:buFont typeface="Wingdings" charset="2"/>
              <a:buChar char="n"/>
            </a:pPr>
            <a:r>
              <a:rPr lang="en-US" altLang="ja-JP" sz="2000" dirty="0" smtClean="0">
                <a:solidFill>
                  <a:srgbClr val="000000"/>
                </a:solidFill>
              </a:rPr>
              <a:t>East Asian Languages and Literature </a:t>
            </a:r>
          </a:p>
          <a:p>
            <a:pPr>
              <a:buClr>
                <a:srgbClr val="800000"/>
              </a:buClr>
              <a:buFont typeface="Wingdings" charset="2"/>
              <a:buChar char="n"/>
            </a:pPr>
            <a:r>
              <a:rPr lang="en-US" altLang="ja-JP" sz="2000" dirty="0" smtClean="0">
                <a:solidFill>
                  <a:srgbClr val="000000"/>
                </a:solidFill>
              </a:rPr>
              <a:t>English</a:t>
            </a:r>
          </a:p>
          <a:p>
            <a:pPr>
              <a:buClr>
                <a:srgbClr val="800000"/>
              </a:buClr>
              <a:buFont typeface="Wingdings" charset="2"/>
              <a:buChar char="n"/>
            </a:pPr>
            <a:r>
              <a:rPr lang="en-US" altLang="ja-JP" sz="2000" dirty="0" smtClean="0">
                <a:solidFill>
                  <a:srgbClr val="000000"/>
                </a:solidFill>
              </a:rPr>
              <a:t>French and Italian</a:t>
            </a:r>
          </a:p>
          <a:p>
            <a:pPr>
              <a:buClr>
                <a:srgbClr val="800000"/>
              </a:buClr>
              <a:buFont typeface="Wingdings" charset="2"/>
              <a:buChar char="n"/>
            </a:pPr>
            <a:r>
              <a:rPr lang="en-US" altLang="ja-JP" sz="2000" dirty="0" smtClean="0">
                <a:solidFill>
                  <a:srgbClr val="000000"/>
                </a:solidFill>
              </a:rPr>
              <a:t>German</a:t>
            </a:r>
          </a:p>
          <a:p>
            <a:pPr>
              <a:buClr>
                <a:srgbClr val="800000"/>
              </a:buClr>
              <a:buFont typeface="Wingdings" charset="2"/>
              <a:buChar char="n"/>
            </a:pPr>
            <a:r>
              <a:rPr lang="en-US" altLang="ja-JP" sz="2000" dirty="0" smtClean="0">
                <a:solidFill>
                  <a:srgbClr val="000000"/>
                </a:solidFill>
              </a:rPr>
              <a:t>Hebrew and Semitic Studies</a:t>
            </a:r>
          </a:p>
          <a:p>
            <a:pPr>
              <a:buClr>
                <a:srgbClr val="800000"/>
              </a:buClr>
              <a:buFont typeface="Wingdings" charset="2"/>
              <a:buChar char="n"/>
            </a:pPr>
            <a:r>
              <a:rPr lang="en-US" altLang="ja-JP" sz="2000" dirty="0" smtClean="0">
                <a:solidFill>
                  <a:srgbClr val="000000"/>
                </a:solidFill>
              </a:rPr>
              <a:t>Languages and Cultures of Asia</a:t>
            </a:r>
          </a:p>
          <a:p>
            <a:pPr>
              <a:buClr>
                <a:srgbClr val="800000"/>
              </a:buClr>
              <a:buFont typeface="Wingdings" charset="2"/>
              <a:buChar char="n"/>
            </a:pPr>
            <a:r>
              <a:rPr lang="en-US" altLang="ja-JP" sz="2000" dirty="0" smtClean="0">
                <a:solidFill>
                  <a:srgbClr val="000000"/>
                </a:solidFill>
              </a:rPr>
              <a:t>Linguistics</a:t>
            </a:r>
          </a:p>
          <a:p>
            <a:pPr>
              <a:buClr>
                <a:srgbClr val="800000"/>
              </a:buClr>
              <a:buFont typeface="Wingdings" charset="2"/>
              <a:buChar char="n"/>
            </a:pPr>
            <a:r>
              <a:rPr lang="en-US" altLang="ja-JP" sz="2000" dirty="0" smtClean="0">
                <a:solidFill>
                  <a:srgbClr val="000000"/>
                </a:solidFill>
              </a:rPr>
              <a:t>Scandinavian Studies</a:t>
            </a:r>
          </a:p>
          <a:p>
            <a:pPr>
              <a:buClr>
                <a:srgbClr val="800000"/>
              </a:buClr>
              <a:buFont typeface="Wingdings" charset="2"/>
              <a:buChar char="n"/>
            </a:pPr>
            <a:r>
              <a:rPr lang="en-US" altLang="ja-JP" sz="2000" dirty="0" smtClean="0">
                <a:solidFill>
                  <a:srgbClr val="000000"/>
                </a:solidFill>
              </a:rPr>
              <a:t>Slavic Languages and Literature</a:t>
            </a:r>
          </a:p>
        </p:txBody>
      </p:sp>
      <p:pic>
        <p:nvPicPr>
          <p:cNvPr id="8" name="Picture 7" descr="Language%20Institute_4c_L.jpeg"/>
          <p:cNvPicPr>
            <a:picLocks noChangeAspect="1"/>
          </p:cNvPicPr>
          <p:nvPr/>
        </p:nvPicPr>
        <p:blipFill>
          <a:blip r:embed="rId3"/>
          <a:stretch>
            <a:fillRect/>
          </a:stretch>
        </p:blipFill>
        <p:spPr>
          <a:xfrm>
            <a:off x="7176423" y="6256362"/>
            <a:ext cx="1925241" cy="601638"/>
          </a:xfrm>
          <a:prstGeom prst="rect">
            <a:avLst/>
          </a:prstGeom>
        </p:spPr>
      </p:pic>
    </p:spTree>
    <p:extLst>
      <p:ext uri="{BB962C8B-B14F-4D97-AF65-F5344CB8AC3E}">
        <p14:creationId xmlns:p14="http://schemas.microsoft.com/office/powerpoint/2010/main" val="36466490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04868"/>
            <a:ext cx="9144000" cy="666546"/>
          </a:xfrm>
        </p:spPr>
        <p:txBody>
          <a:bodyPr/>
          <a:lstStyle/>
          <a:p>
            <a:r>
              <a:rPr lang="en-US" altLang="ja-JP" dirty="0" smtClean="0"/>
              <a:t>Languages Taught in AY 2012-13</a:t>
            </a:r>
            <a:endParaRPr lang="ja-JP" altLang="en-US" dirty="0"/>
          </a:p>
        </p:txBody>
      </p:sp>
      <p:sp>
        <p:nvSpPr>
          <p:cNvPr id="2" name="Content Placeholder 1"/>
          <p:cNvSpPr>
            <a:spLocks noGrp="1"/>
          </p:cNvSpPr>
          <p:nvPr>
            <p:ph sz="half" idx="1"/>
          </p:nvPr>
        </p:nvSpPr>
        <p:spPr>
          <a:xfrm>
            <a:off x="420738" y="1891482"/>
            <a:ext cx="3670300" cy="4525963"/>
          </a:xfrm>
        </p:spPr>
        <p:txBody>
          <a:bodyPr/>
          <a:lstStyle/>
          <a:p>
            <a:r>
              <a:rPr lang="en-US" sz="1800" dirty="0" smtClean="0"/>
              <a:t>Akan (</a:t>
            </a:r>
            <a:r>
              <a:rPr lang="en-US" sz="1800" dirty="0" err="1" smtClean="0"/>
              <a:t>Twi</a:t>
            </a:r>
            <a:r>
              <a:rPr lang="en-US" sz="1800" dirty="0" smtClean="0"/>
              <a:t>)</a:t>
            </a:r>
          </a:p>
          <a:p>
            <a:r>
              <a:rPr lang="en-US" sz="1800" dirty="0" smtClean="0"/>
              <a:t>Arabic</a:t>
            </a:r>
          </a:p>
          <a:p>
            <a:r>
              <a:rPr lang="en-US" sz="1800" dirty="0" smtClean="0"/>
              <a:t>Chinese</a:t>
            </a:r>
          </a:p>
          <a:p>
            <a:r>
              <a:rPr lang="en-US" sz="1800" dirty="0" smtClean="0"/>
              <a:t>Czech</a:t>
            </a:r>
          </a:p>
          <a:p>
            <a:r>
              <a:rPr lang="en-US" sz="1800" dirty="0" smtClean="0"/>
              <a:t>Danish</a:t>
            </a:r>
          </a:p>
          <a:p>
            <a:r>
              <a:rPr lang="en-US" sz="1800" dirty="0" smtClean="0"/>
              <a:t>Dutch</a:t>
            </a:r>
          </a:p>
          <a:p>
            <a:r>
              <a:rPr lang="en-US" sz="1800" dirty="0" smtClean="0"/>
              <a:t>ESL</a:t>
            </a:r>
          </a:p>
          <a:p>
            <a:r>
              <a:rPr lang="en-US" sz="1800" dirty="0" smtClean="0"/>
              <a:t>Filipino</a:t>
            </a:r>
          </a:p>
          <a:p>
            <a:r>
              <a:rPr lang="en-US" sz="1800" dirty="0" smtClean="0"/>
              <a:t>French</a:t>
            </a:r>
          </a:p>
          <a:p>
            <a:r>
              <a:rPr lang="en-US" sz="1800" dirty="0" smtClean="0"/>
              <a:t>German</a:t>
            </a:r>
          </a:p>
          <a:p>
            <a:r>
              <a:rPr lang="en-US" sz="1800" dirty="0" smtClean="0"/>
              <a:t>Greek (Ancient)</a:t>
            </a:r>
          </a:p>
          <a:p>
            <a:r>
              <a:rPr lang="en-US" sz="1800" dirty="0" smtClean="0"/>
              <a:t>Hebrew, Biblical</a:t>
            </a:r>
          </a:p>
          <a:p>
            <a:r>
              <a:rPr lang="en-US" sz="1800" dirty="0"/>
              <a:t>Hebrew Modern</a:t>
            </a:r>
          </a:p>
          <a:p>
            <a:r>
              <a:rPr lang="en-US" sz="1800" dirty="0"/>
              <a:t>Hmong</a:t>
            </a:r>
          </a:p>
          <a:p>
            <a:endParaRPr lang="en-US" sz="1600" dirty="0" smtClean="0"/>
          </a:p>
          <a:p>
            <a:endParaRPr lang="en-US" sz="1800" dirty="0"/>
          </a:p>
        </p:txBody>
      </p:sp>
      <p:pic>
        <p:nvPicPr>
          <p:cNvPr id="8" name="Picture 7" descr="Language%20Institute_4c_L.jpeg"/>
          <p:cNvPicPr>
            <a:picLocks noChangeAspect="1"/>
          </p:cNvPicPr>
          <p:nvPr/>
        </p:nvPicPr>
        <p:blipFill>
          <a:blip r:embed="rId3"/>
          <a:stretch>
            <a:fillRect/>
          </a:stretch>
        </p:blipFill>
        <p:spPr>
          <a:xfrm>
            <a:off x="7176423" y="6256362"/>
            <a:ext cx="1925241" cy="601638"/>
          </a:xfrm>
          <a:prstGeom prst="rect">
            <a:avLst/>
          </a:prstGeom>
        </p:spPr>
      </p:pic>
      <p:sp>
        <p:nvSpPr>
          <p:cNvPr id="7" name="Content Placeholder 1"/>
          <p:cNvSpPr>
            <a:spLocks noGrp="1"/>
          </p:cNvSpPr>
          <p:nvPr>
            <p:ph sz="half" idx="1"/>
          </p:nvPr>
        </p:nvSpPr>
        <p:spPr>
          <a:xfrm>
            <a:off x="3179250" y="1928414"/>
            <a:ext cx="2428791" cy="4525963"/>
          </a:xfrm>
        </p:spPr>
        <p:txBody>
          <a:bodyPr/>
          <a:lstStyle/>
          <a:p>
            <a:r>
              <a:rPr lang="en-US" sz="1800" dirty="0" smtClean="0"/>
              <a:t>Icelandic</a:t>
            </a:r>
            <a:endParaRPr lang="en-US" sz="1800" dirty="0"/>
          </a:p>
          <a:p>
            <a:r>
              <a:rPr lang="en-US" sz="1800" dirty="0"/>
              <a:t>Irish</a:t>
            </a:r>
          </a:p>
          <a:p>
            <a:r>
              <a:rPr lang="en-US" sz="1800" dirty="0"/>
              <a:t>Italian</a:t>
            </a:r>
          </a:p>
          <a:p>
            <a:r>
              <a:rPr lang="en-US" sz="1800" dirty="0" smtClean="0"/>
              <a:t>Japanese</a:t>
            </a:r>
          </a:p>
          <a:p>
            <a:r>
              <a:rPr lang="en-US" sz="1800" dirty="0" smtClean="0"/>
              <a:t>Kazak</a:t>
            </a:r>
          </a:p>
          <a:p>
            <a:r>
              <a:rPr lang="en-US" sz="1800" dirty="0" smtClean="0"/>
              <a:t>Korean</a:t>
            </a:r>
          </a:p>
          <a:p>
            <a:r>
              <a:rPr lang="en-US" sz="1800" dirty="0" smtClean="0"/>
              <a:t>Latin</a:t>
            </a:r>
          </a:p>
          <a:p>
            <a:r>
              <a:rPr lang="en-US" sz="1800" dirty="0" smtClean="0"/>
              <a:t>Norwegian</a:t>
            </a:r>
          </a:p>
          <a:p>
            <a:r>
              <a:rPr lang="en-US" sz="1800" dirty="0" smtClean="0"/>
              <a:t>Pashto</a:t>
            </a:r>
          </a:p>
          <a:p>
            <a:r>
              <a:rPr lang="en-US" sz="1800" dirty="0" smtClean="0"/>
              <a:t>Persian</a:t>
            </a:r>
          </a:p>
          <a:p>
            <a:r>
              <a:rPr lang="en-US" sz="1800" dirty="0" smtClean="0"/>
              <a:t>Polish</a:t>
            </a:r>
          </a:p>
          <a:p>
            <a:r>
              <a:rPr lang="en-US" sz="1800" dirty="0" smtClean="0"/>
              <a:t>Portuguese</a:t>
            </a:r>
          </a:p>
          <a:p>
            <a:r>
              <a:rPr lang="en-US" sz="1800" dirty="0" smtClean="0"/>
              <a:t>Quechua</a:t>
            </a:r>
          </a:p>
          <a:p>
            <a:r>
              <a:rPr lang="en-US" sz="1800" dirty="0"/>
              <a:t>Russian</a:t>
            </a:r>
          </a:p>
          <a:p>
            <a:pPr marL="0" indent="0">
              <a:buNone/>
            </a:pPr>
            <a:endParaRPr lang="en-US" sz="1800" dirty="0" smtClean="0"/>
          </a:p>
          <a:p>
            <a:endParaRPr lang="en-US" sz="1800" dirty="0"/>
          </a:p>
        </p:txBody>
      </p:sp>
      <p:sp>
        <p:nvSpPr>
          <p:cNvPr id="9" name="Content Placeholder 1"/>
          <p:cNvSpPr>
            <a:spLocks noGrp="1"/>
          </p:cNvSpPr>
          <p:nvPr>
            <p:ph sz="half" idx="1"/>
          </p:nvPr>
        </p:nvSpPr>
        <p:spPr>
          <a:xfrm>
            <a:off x="5834788" y="1911918"/>
            <a:ext cx="3670300" cy="4525963"/>
          </a:xfrm>
        </p:spPr>
        <p:txBody>
          <a:bodyPr/>
          <a:lstStyle/>
          <a:p>
            <a:r>
              <a:rPr lang="en-US" sz="1800" dirty="0" smtClean="0"/>
              <a:t>Sanskrit</a:t>
            </a:r>
            <a:endParaRPr lang="en-US" sz="1800" dirty="0"/>
          </a:p>
          <a:p>
            <a:r>
              <a:rPr lang="en-US" sz="1800" dirty="0" smtClean="0"/>
              <a:t>Serbo</a:t>
            </a:r>
            <a:r>
              <a:rPr lang="en-US" sz="1800" dirty="0"/>
              <a:t>-Croatian</a:t>
            </a:r>
          </a:p>
          <a:p>
            <a:r>
              <a:rPr lang="en-US" sz="1800" dirty="0" smtClean="0"/>
              <a:t>Spanish</a:t>
            </a:r>
            <a:endParaRPr lang="en-US" sz="1800" dirty="0"/>
          </a:p>
          <a:p>
            <a:r>
              <a:rPr lang="en-US" sz="1800" dirty="0"/>
              <a:t>Swahili</a:t>
            </a:r>
          </a:p>
          <a:p>
            <a:r>
              <a:rPr lang="en-US" sz="1800" dirty="0"/>
              <a:t>Swedish</a:t>
            </a:r>
          </a:p>
          <a:p>
            <a:r>
              <a:rPr lang="en-US" sz="1800" dirty="0"/>
              <a:t>Thai</a:t>
            </a:r>
          </a:p>
          <a:p>
            <a:r>
              <a:rPr lang="en-US" sz="1800" dirty="0" smtClean="0"/>
              <a:t>Tibetan</a:t>
            </a:r>
          </a:p>
          <a:p>
            <a:r>
              <a:rPr lang="en-US" sz="1800" dirty="0" smtClean="0"/>
              <a:t>Turkish</a:t>
            </a:r>
          </a:p>
          <a:p>
            <a:r>
              <a:rPr lang="en-US" sz="1800" dirty="0" smtClean="0"/>
              <a:t>Urdu</a:t>
            </a:r>
          </a:p>
          <a:p>
            <a:r>
              <a:rPr lang="en-US" sz="1800" dirty="0" smtClean="0"/>
              <a:t>Vietnamese</a:t>
            </a:r>
          </a:p>
          <a:p>
            <a:r>
              <a:rPr lang="en-US" sz="1800" dirty="0" smtClean="0"/>
              <a:t>Yoruba</a:t>
            </a:r>
          </a:p>
          <a:p>
            <a:r>
              <a:rPr lang="en-US" sz="1800" dirty="0" err="1" smtClean="0"/>
              <a:t>Yucatec</a:t>
            </a:r>
            <a:r>
              <a:rPr lang="en-US" sz="1800" dirty="0" smtClean="0"/>
              <a:t> Maya</a:t>
            </a:r>
          </a:p>
          <a:p>
            <a:r>
              <a:rPr lang="en-US" sz="1800" dirty="0" smtClean="0"/>
              <a:t>Zulu</a:t>
            </a:r>
          </a:p>
          <a:p>
            <a:endParaRPr lang="en-US" sz="1800" dirty="0"/>
          </a:p>
        </p:txBody>
      </p:sp>
    </p:spTree>
    <p:extLst>
      <p:ext uri="{BB962C8B-B14F-4D97-AF65-F5344CB8AC3E}">
        <p14:creationId xmlns:p14="http://schemas.microsoft.com/office/powerpoint/2010/main" val="9901253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48484"/>
            <a:ext cx="9144000" cy="666546"/>
          </a:xfrm>
        </p:spPr>
        <p:txBody>
          <a:bodyPr/>
          <a:lstStyle/>
          <a:p>
            <a:r>
              <a:rPr lang="en-US" altLang="ja-JP" dirty="0" smtClean="0"/>
              <a:t>Area and Global </a:t>
            </a:r>
            <a:r>
              <a:rPr lang="en-US" altLang="ja-JP" dirty="0"/>
              <a:t>S</a:t>
            </a:r>
            <a:r>
              <a:rPr lang="en-US" altLang="ja-JP" dirty="0" smtClean="0"/>
              <a:t>tudies</a:t>
            </a:r>
            <a:endParaRPr lang="ja-JP" altLang="en-US" dirty="0"/>
          </a:p>
        </p:txBody>
      </p:sp>
      <p:sp>
        <p:nvSpPr>
          <p:cNvPr id="5" name="Text Placeholder 4"/>
          <p:cNvSpPr>
            <a:spLocks noGrp="1"/>
          </p:cNvSpPr>
          <p:nvPr>
            <p:ph type="body" sz="quarter" idx="10"/>
          </p:nvPr>
        </p:nvSpPr>
        <p:spPr>
          <a:xfrm>
            <a:off x="552689" y="1609106"/>
            <a:ext cx="8149168" cy="4114800"/>
          </a:xfrm>
        </p:spPr>
        <p:txBody>
          <a:bodyPr/>
          <a:lstStyle/>
          <a:p>
            <a:pPr>
              <a:buClr>
                <a:srgbClr val="800000"/>
              </a:buClr>
              <a:buFont typeface="Wingdings" charset="2"/>
              <a:buChar char="n"/>
            </a:pPr>
            <a:r>
              <a:rPr lang="en-US" altLang="ja-JP" sz="1700" b="1" dirty="0" smtClean="0">
                <a:solidFill>
                  <a:schemeClr val="tx1"/>
                </a:solidFill>
              </a:rPr>
              <a:t>*African Studies Program</a:t>
            </a:r>
          </a:p>
          <a:p>
            <a:pPr>
              <a:buClr>
                <a:srgbClr val="800000"/>
              </a:buClr>
              <a:buFont typeface="Wingdings" charset="2"/>
              <a:buChar char="n"/>
            </a:pPr>
            <a:r>
              <a:rPr lang="en-US" altLang="ja-JP" sz="1700" b="1" dirty="0" smtClean="0">
                <a:solidFill>
                  <a:schemeClr val="tx1"/>
                </a:solidFill>
              </a:rPr>
              <a:t>*Center for East Asian Studies</a:t>
            </a:r>
          </a:p>
          <a:p>
            <a:pPr>
              <a:buClr>
                <a:srgbClr val="800000"/>
              </a:buClr>
              <a:buFont typeface="Wingdings" charset="2"/>
              <a:buChar char="n"/>
            </a:pPr>
            <a:r>
              <a:rPr lang="en-US" altLang="ja-JP" sz="1700" dirty="0" smtClean="0">
                <a:solidFill>
                  <a:schemeClr val="tx1"/>
                </a:solidFill>
              </a:rPr>
              <a:t>European Studies Alliance</a:t>
            </a:r>
          </a:p>
          <a:p>
            <a:pPr lvl="1">
              <a:buClr>
                <a:srgbClr val="800000"/>
              </a:buClr>
              <a:buFont typeface="Wingdings" charset="2"/>
              <a:buChar char="n"/>
            </a:pPr>
            <a:r>
              <a:rPr lang="en-US" altLang="ja-JP" sz="1700" b="1" dirty="0" smtClean="0">
                <a:solidFill>
                  <a:schemeClr val="tx1"/>
                </a:solidFill>
              </a:rPr>
              <a:t>*Center for European Studies</a:t>
            </a:r>
          </a:p>
          <a:p>
            <a:pPr lvl="1">
              <a:buClr>
                <a:srgbClr val="800000"/>
              </a:buClr>
              <a:buFont typeface="Wingdings" charset="2"/>
              <a:buChar char="n"/>
            </a:pPr>
            <a:r>
              <a:rPr lang="en-US" altLang="ja-JP" sz="1700" dirty="0" smtClean="0">
                <a:solidFill>
                  <a:schemeClr val="tx1"/>
                </a:solidFill>
              </a:rPr>
              <a:t>European Union Center of Excellence</a:t>
            </a:r>
          </a:p>
          <a:p>
            <a:pPr lvl="1">
              <a:buClr>
                <a:srgbClr val="800000"/>
              </a:buClr>
              <a:buFont typeface="Wingdings" charset="2"/>
              <a:buChar char="n"/>
            </a:pPr>
            <a:r>
              <a:rPr lang="en-US" altLang="ja-JP" sz="1700" dirty="0" smtClean="0">
                <a:solidFill>
                  <a:schemeClr val="tx1"/>
                </a:solidFill>
              </a:rPr>
              <a:t>Center for German and European Studies</a:t>
            </a:r>
          </a:p>
          <a:p>
            <a:pPr lvl="1">
              <a:buClr>
                <a:srgbClr val="800000"/>
              </a:buClr>
              <a:buFont typeface="Wingdings" charset="2"/>
              <a:buChar char="n"/>
            </a:pPr>
            <a:r>
              <a:rPr lang="en-US" altLang="ja-JP" sz="1700" dirty="0" smtClean="0">
                <a:solidFill>
                  <a:schemeClr val="tx1"/>
                </a:solidFill>
              </a:rPr>
              <a:t>Center for Interdisciplinary French Studies</a:t>
            </a:r>
          </a:p>
          <a:p>
            <a:pPr>
              <a:buClr>
                <a:srgbClr val="800000"/>
              </a:buClr>
              <a:buFont typeface="Wingdings" charset="2"/>
              <a:buChar char="n"/>
            </a:pPr>
            <a:r>
              <a:rPr lang="en-US" altLang="ja-JP" sz="1700" dirty="0" smtClean="0">
                <a:solidFill>
                  <a:schemeClr val="tx1"/>
                </a:solidFill>
              </a:rPr>
              <a:t>Global Studies Coalition</a:t>
            </a:r>
          </a:p>
          <a:p>
            <a:pPr lvl="1">
              <a:buClr>
                <a:srgbClr val="800000"/>
              </a:buClr>
              <a:buFont typeface="Wingdings" charset="2"/>
              <a:buChar char="n"/>
            </a:pPr>
            <a:r>
              <a:rPr lang="en-US" altLang="ja-JP" sz="1700" b="1" dirty="0"/>
              <a:t>*Global Studies </a:t>
            </a:r>
            <a:endParaRPr lang="en-US" altLang="ja-JP" sz="1700" b="1" dirty="0" smtClean="0"/>
          </a:p>
          <a:p>
            <a:pPr lvl="1">
              <a:buClr>
                <a:srgbClr val="800000"/>
              </a:buClr>
              <a:buFont typeface="Wingdings" charset="2"/>
              <a:buChar char="n"/>
            </a:pPr>
            <a:r>
              <a:rPr lang="en-US" altLang="ja-JP" sz="1700" dirty="0" smtClean="0"/>
              <a:t>Global Cultures Program</a:t>
            </a:r>
          </a:p>
          <a:p>
            <a:pPr lvl="1">
              <a:buClr>
                <a:srgbClr val="800000"/>
              </a:buClr>
              <a:buFont typeface="Wingdings" charset="2"/>
              <a:buChar char="n"/>
            </a:pPr>
            <a:r>
              <a:rPr lang="en-US" altLang="ja-JP" sz="1700" dirty="0" smtClean="0"/>
              <a:t>International Studies Major</a:t>
            </a:r>
          </a:p>
          <a:p>
            <a:pPr lvl="1">
              <a:buClr>
                <a:srgbClr val="800000"/>
              </a:buClr>
              <a:buFont typeface="Wingdings" charset="2"/>
              <a:buChar char="n"/>
            </a:pPr>
            <a:r>
              <a:rPr lang="en-US" altLang="ja-JP" sz="1700" dirty="0" smtClean="0"/>
              <a:t>Development Studies</a:t>
            </a:r>
            <a:endParaRPr lang="en-US" altLang="ja-JP" sz="1700" dirty="0"/>
          </a:p>
          <a:p>
            <a:pPr>
              <a:buClr>
                <a:srgbClr val="800000"/>
              </a:buClr>
              <a:buFont typeface="Wingdings" charset="2"/>
              <a:buChar char="n"/>
            </a:pPr>
            <a:r>
              <a:rPr lang="en-US" altLang="ja-JP" sz="1700" b="1" dirty="0" smtClean="0">
                <a:solidFill>
                  <a:schemeClr val="tx1"/>
                </a:solidFill>
              </a:rPr>
              <a:t>*Latin American, Caribbean and Iberian Studies Program</a:t>
            </a:r>
          </a:p>
          <a:p>
            <a:pPr>
              <a:buClr>
                <a:srgbClr val="800000"/>
              </a:buClr>
              <a:buFont typeface="Wingdings" charset="2"/>
              <a:buChar char="n"/>
            </a:pPr>
            <a:r>
              <a:rPr lang="en-US" altLang="ja-JP" sz="1700" dirty="0" smtClean="0">
                <a:solidFill>
                  <a:schemeClr val="tx1"/>
                </a:solidFill>
              </a:rPr>
              <a:t>Middle East Studies Program</a:t>
            </a:r>
          </a:p>
          <a:p>
            <a:pPr>
              <a:buClr>
                <a:srgbClr val="800000"/>
              </a:buClr>
              <a:buFont typeface="Wingdings" charset="2"/>
              <a:buChar char="n"/>
            </a:pPr>
            <a:r>
              <a:rPr lang="en-US" altLang="ja-JP" sz="1700" dirty="0" smtClean="0">
                <a:solidFill>
                  <a:schemeClr val="tx1"/>
                </a:solidFill>
              </a:rPr>
              <a:t>*</a:t>
            </a:r>
            <a:r>
              <a:rPr lang="en-US" altLang="ja-JP" sz="1700" b="1" dirty="0" smtClean="0">
                <a:solidFill>
                  <a:schemeClr val="tx1"/>
                </a:solidFill>
              </a:rPr>
              <a:t>Center for Russia, East Europe and Central Asia</a:t>
            </a:r>
          </a:p>
          <a:p>
            <a:pPr>
              <a:buClr>
                <a:srgbClr val="800000"/>
              </a:buClr>
              <a:buFont typeface="Wingdings" charset="2"/>
              <a:buChar char="n"/>
            </a:pPr>
            <a:r>
              <a:rPr lang="en-US" altLang="ja-JP" sz="1700" b="1" dirty="0" smtClean="0">
                <a:solidFill>
                  <a:schemeClr val="tx1"/>
                </a:solidFill>
              </a:rPr>
              <a:t>*Center for South Asia</a:t>
            </a:r>
          </a:p>
          <a:p>
            <a:pPr>
              <a:buClr>
                <a:srgbClr val="800000"/>
              </a:buClr>
              <a:buFont typeface="Wingdings" charset="2"/>
              <a:buChar char="n"/>
            </a:pPr>
            <a:r>
              <a:rPr lang="en-US" altLang="ja-JP" sz="1700" b="1" dirty="0" smtClean="0">
                <a:solidFill>
                  <a:schemeClr val="tx1"/>
                </a:solidFill>
              </a:rPr>
              <a:t>*Center for Southeast Asian Studies</a:t>
            </a:r>
            <a:r>
              <a:rPr lang="en-US" altLang="ja-JP" sz="1700" b="1" dirty="0">
                <a:solidFill>
                  <a:schemeClr val="tx1"/>
                </a:solidFill>
              </a:rPr>
              <a:t> </a:t>
            </a:r>
            <a:r>
              <a:rPr lang="en-US" altLang="ja-JP" sz="1700" b="1" dirty="0" smtClean="0">
                <a:solidFill>
                  <a:schemeClr val="tx1"/>
                </a:solidFill>
              </a:rPr>
              <a:t>              *</a:t>
            </a:r>
            <a:r>
              <a:rPr lang="en-US" altLang="ja-JP" sz="1200" b="1" dirty="0" smtClean="0">
                <a:solidFill>
                  <a:schemeClr val="tx1"/>
                </a:solidFill>
              </a:rPr>
              <a:t>Title VI NRC</a:t>
            </a:r>
          </a:p>
        </p:txBody>
      </p:sp>
      <p:pic>
        <p:nvPicPr>
          <p:cNvPr id="8" name="Picture 7" descr="Language%20Institute_4c_L.jpeg"/>
          <p:cNvPicPr>
            <a:picLocks noChangeAspect="1"/>
          </p:cNvPicPr>
          <p:nvPr/>
        </p:nvPicPr>
        <p:blipFill>
          <a:blip r:embed="rId3"/>
          <a:stretch>
            <a:fillRect/>
          </a:stretch>
        </p:blipFill>
        <p:spPr>
          <a:xfrm>
            <a:off x="7167956" y="6256362"/>
            <a:ext cx="1925241" cy="601638"/>
          </a:xfrm>
          <a:prstGeom prst="rect">
            <a:avLst/>
          </a:prstGeom>
        </p:spPr>
      </p:pic>
    </p:spTree>
    <p:extLst>
      <p:ext uri="{BB962C8B-B14F-4D97-AF65-F5344CB8AC3E}">
        <p14:creationId xmlns:p14="http://schemas.microsoft.com/office/powerpoint/2010/main" val="20958779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2012 Summer Language Institutes</a:t>
            </a:r>
            <a:endParaRPr lang="en-US" dirty="0"/>
          </a:p>
        </p:txBody>
      </p:sp>
      <p:sp>
        <p:nvSpPr>
          <p:cNvPr id="3" name="Text Placeholder 2"/>
          <p:cNvSpPr>
            <a:spLocks noGrp="1"/>
          </p:cNvSpPr>
          <p:nvPr>
            <p:ph type="body" sz="quarter" idx="10"/>
          </p:nvPr>
        </p:nvSpPr>
        <p:spPr/>
        <p:txBody>
          <a:bodyPr/>
          <a:lstStyle/>
          <a:p>
            <a:pPr>
              <a:buFont typeface="Arial"/>
              <a:buChar char="•"/>
            </a:pPr>
            <a:r>
              <a:rPr lang="en-US" dirty="0" smtClean="0"/>
              <a:t>APTLII: Arabic, Persian, Turkish </a:t>
            </a:r>
          </a:p>
          <a:p>
            <a:pPr>
              <a:buFont typeface="Arial"/>
              <a:buChar char="•"/>
            </a:pPr>
            <a:r>
              <a:rPr lang="en-US" dirty="0" smtClean="0"/>
              <a:t>CESSI: Kazak, Tajik, Uyghur, Uzbek</a:t>
            </a:r>
          </a:p>
          <a:p>
            <a:pPr>
              <a:buFont typeface="Arial"/>
              <a:buChar char="•"/>
            </a:pPr>
            <a:r>
              <a:rPr lang="en-US" dirty="0" smtClean="0"/>
              <a:t>SASLI: </a:t>
            </a:r>
            <a:r>
              <a:rPr lang="en-US" dirty="0"/>
              <a:t>Bengali, Gujarati, Hindi, Malayalam, Marathi, Pashto, Sanskrit, Sindhi, Sinhala, Tamil, Telugu, Tibetan, </a:t>
            </a:r>
            <a:r>
              <a:rPr lang="en-US" dirty="0" smtClean="0"/>
              <a:t>Urdu</a:t>
            </a:r>
          </a:p>
          <a:p>
            <a:pPr>
              <a:buFont typeface="Arial"/>
              <a:buChar char="•"/>
            </a:pPr>
            <a:r>
              <a:rPr lang="en-US" dirty="0" smtClean="0"/>
              <a:t>SEASSI: Burmese</a:t>
            </a:r>
            <a:r>
              <a:rPr lang="en-US" dirty="0"/>
              <a:t>, Filipino, Hmong, Indonesian, Javanese, Khmer, Lao, Thai, Vietnamese </a:t>
            </a:r>
            <a:endParaRPr lang="en-US" dirty="0" smtClean="0"/>
          </a:p>
          <a:p>
            <a:pPr>
              <a:buFont typeface="Arial"/>
              <a:buChar char="•"/>
            </a:pPr>
            <a:r>
              <a:rPr lang="en-US" dirty="0" smtClean="0"/>
              <a:t>+ Courses in ASL, French, German, Japanese, Latin, Russian, Spanish…</a:t>
            </a:r>
          </a:p>
          <a:p>
            <a:pPr>
              <a:buFont typeface="Arial"/>
              <a:buChar char="•"/>
            </a:pPr>
            <a:endParaRPr lang="en-US" dirty="0"/>
          </a:p>
          <a:p>
            <a:endParaRPr lang="en-US" dirty="0"/>
          </a:p>
        </p:txBody>
      </p:sp>
      <p:pic>
        <p:nvPicPr>
          <p:cNvPr id="4" name="Picture 3" descr="Language%20Institute_4c_L.jpeg"/>
          <p:cNvPicPr>
            <a:picLocks noChangeAspect="1"/>
          </p:cNvPicPr>
          <p:nvPr/>
        </p:nvPicPr>
        <p:blipFill>
          <a:blip r:embed="rId2"/>
          <a:stretch>
            <a:fillRect/>
          </a:stretch>
        </p:blipFill>
        <p:spPr>
          <a:xfrm>
            <a:off x="7167956" y="6256362"/>
            <a:ext cx="1925241" cy="601638"/>
          </a:xfrm>
          <a:prstGeom prst="rect">
            <a:avLst/>
          </a:prstGeom>
        </p:spPr>
      </p:pic>
    </p:spTree>
    <p:extLst>
      <p:ext uri="{BB962C8B-B14F-4D97-AF65-F5344CB8AC3E}">
        <p14:creationId xmlns:p14="http://schemas.microsoft.com/office/powerpoint/2010/main" val="11326160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W-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1222</TotalTime>
  <Words>921</Words>
  <Application>Microsoft Macintosh PowerPoint</Application>
  <PresentationFormat>On-screen Show (4:3)</PresentationFormat>
  <Paragraphs>215</Paragraphs>
  <Slides>32</Slides>
  <Notes>11</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UW-logo</vt:lpstr>
      <vt:lpstr>PowerPoint Presentation</vt:lpstr>
      <vt:lpstr>University of Wisconsin-Madison</vt:lpstr>
      <vt:lpstr>Mission</vt:lpstr>
      <vt:lpstr>Wisconsin Idea</vt:lpstr>
      <vt:lpstr>PowerPoint Presentation</vt:lpstr>
      <vt:lpstr>Departments Offering Languages</vt:lpstr>
      <vt:lpstr>Languages Taught in AY 2012-13</vt:lpstr>
      <vt:lpstr>Area and Global Studies</vt:lpstr>
      <vt:lpstr>2012 Summer Language Institutes</vt:lpstr>
      <vt:lpstr>Language Institute</vt:lpstr>
      <vt:lpstr>Language Institute: Mission</vt:lpstr>
      <vt:lpstr>The Language Institute: Mission</vt:lpstr>
      <vt:lpstr>Education Academic Programs </vt:lpstr>
      <vt:lpstr>Education Online Curriculum and Instructional  Materials Development Projects  </vt:lpstr>
      <vt:lpstr>Education Programming for Faculty, Instructional Staff  and Graduate Students </vt:lpstr>
      <vt:lpstr>Education Programming for Faculty, Instructional Staff  and Graduate Students </vt:lpstr>
      <vt:lpstr>Education Undergraduate Advising </vt:lpstr>
      <vt:lpstr>Education Programming and Resources for Undergraduates </vt:lpstr>
      <vt:lpstr>PowerPoint Presentation</vt:lpstr>
      <vt:lpstr>PowerPoint Presentation</vt:lpstr>
      <vt:lpstr>Education (Advocacy)</vt:lpstr>
      <vt:lpstr>The Language Institute: Mission</vt:lpstr>
      <vt:lpstr>Outreach</vt:lpstr>
      <vt:lpstr>Outreach</vt:lpstr>
      <vt:lpstr>Pushkin Summer Institute (Flagship)</vt:lpstr>
      <vt:lpstr>The Language Institute: Mission</vt:lpstr>
      <vt:lpstr>Research</vt:lpstr>
      <vt:lpstr>Future Mission?</vt:lpstr>
      <vt:lpstr>PowerPoint Presentation</vt:lpstr>
      <vt:lpstr>Fiscal Challenges</vt:lpstr>
      <vt:lpstr>PowerPoint Presentation</vt:lpstr>
      <vt:lpstr>2012-13: Considering Future Directions</vt:lpstr>
    </vt:vector>
  </TitlesOfParts>
  <Company>University of Wisconsin-Madison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Junko Mori</dc:creator>
  <cp:lastModifiedBy>Nelleke Van Deusen-Scholl</cp:lastModifiedBy>
  <cp:revision>540</cp:revision>
  <cp:lastPrinted>2012-09-28T17:20:00Z</cp:lastPrinted>
  <dcterms:created xsi:type="dcterms:W3CDTF">2012-09-28T20:50:05Z</dcterms:created>
  <dcterms:modified xsi:type="dcterms:W3CDTF">2012-11-20T16:08:06Z</dcterms:modified>
</cp:coreProperties>
</file>